
<file path=[Content_Types].xml><?xml version="1.0" encoding="utf-8"?>
<Types xmlns="http://schemas.openxmlformats.org/package/2006/content-types">
  <Default Extension="png" ContentType="image/png"/>
  <Default Extension="bmp" ContentType="image/bmp"/>
  <Default Extension="pdf" ContentType="application/pdf"/>
  <Default Extension="rels" ContentType="application/vnd.openxmlformats-package.relationships+xml"/>
  <Default Extension="jpeg" ContentType="image/jpg"/>
  <Default Extension="mov" ContentType="application/movie"/>
  <Default Extension="xml" ContentType="application/xml"/>
  <Default Extension="gif" ContentType="image/gif"/>
  <Default Extension="tif" ContentType="image/tif"/>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Slides/notesSlide2.xml" ContentType="application/vnd.openxmlformats-officedocument.presentationml.notesSlide+xml"/>
  <Override PartName="/ppt/slides/slide26.xml" ContentType="application/vnd.openxmlformats-officedocument.presentationml.slide+xml"/>
  <Override PartName="/ppt/notesSlides/notesSlide3.xml" ContentType="application/vnd.openxmlformats-officedocument.presentationml.notesSlide+xml"/>
  <Override PartName="/ppt/slides/slide27.xml" ContentType="application/vnd.openxmlformats-officedocument.presentationml.slide+xml"/>
  <Override PartName="/ppt/slides/slide28.xml" ContentType="application/vnd.openxmlformats-officedocument.presentationml.slide+xml"/>
  <Override PartName="/ppt/notesSlides/notesSlide4.xml" ContentType="application/vnd.openxmlformats-officedocument.presentationml.notesSlide+xml"/>
  <Override PartName="/ppt/slides/slide29.xml" ContentType="application/vnd.openxmlformats-officedocument.presentationml.slide+xml"/>
  <Override PartName="/ppt/notesSlides/notesSlide5.xml" ContentType="application/vnd.openxmlformats-officedocument.presentationml.notesSlide+xml"/>
  <Override PartName="/ppt/slides/slide30.xml" ContentType="application/vnd.openxmlformats-officedocument.presentationml.slide+xml"/>
  <Override PartName="/ppt/slides/slide31.xml" ContentType="application/vnd.openxmlformats-officedocument.presentationml.slide+xml"/>
  <Override PartName="/ppt/notesSlides/notesSlide6.xml" ContentType="application/vnd.openxmlformats-officedocument.presentationml.notesSlide+xml"/>
  <Override PartName="/ppt/tableStyles.xml" ContentType="application/vnd.openxmlformats-officedocument.presentationml.tableStyles+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wholeTbl>
    <a:band2H>
      <a:tcTxStyle b="def" i="def"/>
      <a:tcStyle>
        <a:tcBdr/>
        <a:fill>
          <a:solidFill>
            <a:srgbClr val="C4C1BA">
              <a:alpha val="25000"/>
            </a:srgbClr>
          </a:solidFill>
        </a:fill>
      </a:tcStyle>
    </a:band2H>
    <a:firstCol>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firstCol>
    <a:lastRow>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381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lastRow>
    <a:firstRow>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noFill/>
              <a:miter lim="400000"/>
            </a:ln>
          </a:right>
          <a:top>
            <a:ln w="12700" cap="flat">
              <a:solidFill>
                <a:schemeClr val="accent5">
                  <a:hueOff val="85969"/>
                  <a:satOff val="-7811"/>
                  <a:lumOff val="-38955"/>
                </a:schemeClr>
              </a:solidFill>
              <a:prstDash val="solid"/>
              <a:miter lim="400000"/>
            </a:ln>
          </a:top>
          <a:bottom>
            <a:ln w="12700" cap="flat">
              <a:solidFill>
                <a:schemeClr val="accent5">
                  <a:hueOff val="85969"/>
                  <a:satOff val="-7811"/>
                  <a:lumOff val="-38955"/>
                </a:schemeClr>
              </a:solidFill>
              <a:prstDash val="solid"/>
              <a:miter lim="400000"/>
            </a:ln>
          </a:bottom>
          <a:insideH>
            <a:ln w="12700" cap="flat">
              <a:solidFill>
                <a:schemeClr val="accent5">
                  <a:hueOff val="85969"/>
                  <a:satOff val="-7811"/>
                  <a:lumOff val="-38955"/>
                </a:schemeClr>
              </a:solidFill>
              <a:prstDash val="solid"/>
              <a:miter lim="400000"/>
            </a:ln>
          </a:insideH>
          <a:insideV>
            <a:ln w="12700" cap="flat">
              <a:noFill/>
              <a:miter lim="400000"/>
            </a:ln>
          </a:insideV>
        </a:tcBdr>
        <a:fill>
          <a:noFill/>
        </a:fill>
      </a:tcStyle>
    </a:wholeTbl>
    <a:band2H>
      <a:tcTxStyle b="def" i="def"/>
      <a:tcStyle>
        <a:tcBdr/>
        <a:fill>
          <a:solidFill>
            <a:srgbClr val="C4C1BA">
              <a:alpha val="25000"/>
            </a:srgbClr>
          </a:solidFill>
        </a:fill>
      </a:tcStyle>
    </a:band2H>
    <a:firstCol>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solidFill>
                <a:schemeClr val="accent5">
                  <a:hueOff val="85969"/>
                  <a:satOff val="-7811"/>
                  <a:lumOff val="-38955"/>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5C2C3">
              <a:alpha val="63000"/>
            </a:srgbClr>
          </a:solidFill>
        </a:fill>
      </a:tcStyle>
    </a:firstCol>
    <a:lastRow>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noFill/>
              <a:miter lim="400000"/>
            </a:ln>
          </a:right>
          <a:top>
            <a:ln w="25400" cap="flat">
              <a:solidFill>
                <a:schemeClr val="accent5">
                  <a:hueOff val="85969"/>
                  <a:satOff val="-7811"/>
                  <a:lumOff val="-38955"/>
                </a:scheme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chemeClr val="accent5">
                  <a:hueOff val="85969"/>
                  <a:satOff val="-7811"/>
                  <a:lumOff val="-38955"/>
                </a:schemeClr>
              </a:solidFill>
              <a:prstDash val="solid"/>
              <a:miter lim="400000"/>
            </a:ln>
          </a:bottom>
          <a:insideH>
            <a:ln w="12700" cap="flat">
              <a:noFill/>
              <a:miter lim="400000"/>
            </a:ln>
          </a:insideH>
          <a:insideV>
            <a:ln w="12700" cap="flat">
              <a:noFill/>
              <a:miter lim="400000"/>
            </a:ln>
          </a:insideV>
        </a:tcBdr>
        <a:fill>
          <a:solidFill>
            <a:srgbClr val="427271"/>
          </a:solidFill>
        </a:fill>
      </a:tcStyle>
    </a:firstRow>
  </a:tblStyle>
  <a:tblStyle styleId="{EEE7283C-3CF3-47DC-8721-378D4A62B228}" styleName="">
    <a:tblBg/>
    <a:wholeTbl>
      <a:tcTxStyle b="off" i="off">
        <a:font>
          <a:latin typeface="Helvetica Neue"/>
          <a:ea typeface="Helvetica Neue"/>
          <a:cs typeface="Helvetica Neue"/>
        </a:font>
        <a:srgbClr val="5E5E5E"/>
      </a:tcTxStyle>
      <a:tcStyle>
        <a:tcBdr>
          <a:left>
            <a:ln w="12700" cap="flat">
              <a:solidFill>
                <a:schemeClr val="accent1">
                  <a:satOff val="-10875"/>
                  <a:lumOff val="-37767"/>
                </a:schemeClr>
              </a:solidFill>
              <a:prstDash val="solid"/>
              <a:miter lim="400000"/>
            </a:ln>
          </a:left>
          <a:right>
            <a:ln w="12700" cap="flat">
              <a:solidFill>
                <a:schemeClr val="accent1">
                  <a:satOff val="-10875"/>
                  <a:lumOff val="-37767"/>
                </a:schemeClr>
              </a:solidFill>
              <a:prstDash val="solid"/>
              <a:miter lim="400000"/>
            </a:ln>
          </a:right>
          <a:top>
            <a:ln w="12700" cap="flat">
              <a:solidFill>
                <a:schemeClr val="accent1">
                  <a:satOff val="-10875"/>
                  <a:lumOff val="-37767"/>
                </a:schemeClr>
              </a:solidFill>
              <a:prstDash val="solid"/>
              <a:miter lim="400000"/>
            </a:ln>
          </a:top>
          <a:bottom>
            <a:ln w="12700" cap="flat">
              <a:solidFill>
                <a:schemeClr val="accent1">
                  <a:satOff val="-10875"/>
                  <a:lumOff val="-37767"/>
                </a:schemeClr>
              </a:solidFill>
              <a:prstDash val="solid"/>
              <a:miter lim="400000"/>
            </a:ln>
          </a:bottom>
          <a:insideH>
            <a:ln w="12700" cap="flat">
              <a:solidFill>
                <a:schemeClr val="accent1">
                  <a:satOff val="-10875"/>
                  <a:lumOff val="-37767"/>
                </a:schemeClr>
              </a:solidFill>
              <a:prstDash val="solid"/>
              <a:miter lim="400000"/>
            </a:ln>
          </a:insideH>
          <a:insideV>
            <a:ln w="12700" cap="flat">
              <a:solidFill>
                <a:schemeClr val="accent1">
                  <a:satOff val="-10875"/>
                  <a:lumOff val="-37767"/>
                </a:schemeClr>
              </a:solidFill>
              <a:prstDash val="solid"/>
              <a:miter lim="400000"/>
            </a:ln>
          </a:insideV>
        </a:tcBdr>
        <a:fill>
          <a:noFill/>
        </a:fill>
      </a:tcStyle>
    </a:wholeTbl>
    <a:band2H>
      <a:tcTxStyle b="def" i="def"/>
      <a:tcStyle>
        <a:tcBdr/>
        <a:fill>
          <a:solidFill>
            <a:srgbClr val="E1E0DA"/>
          </a:solidFill>
        </a:fill>
      </a:tcStyle>
    </a:band2H>
    <a:firstCol>
      <a:tcTxStyle b="off" i="off">
        <a:font>
          <a:latin typeface="Helvetica Neue"/>
          <a:ea typeface="Helvetica Neue"/>
          <a:cs typeface="Helvetica Neue"/>
        </a:font>
        <a:srgbClr val="FFFFFF"/>
      </a:tcTxStyle>
      <a:tcStyle>
        <a:tcBdr>
          <a:left>
            <a:ln w="12700" cap="flat">
              <a:solidFill>
                <a:schemeClr val="accent1">
                  <a:satOff val="-10875"/>
                  <a:lumOff val="-37767"/>
                </a:schemeClr>
              </a:solidFill>
              <a:prstDash val="solid"/>
              <a:miter lim="400000"/>
            </a:ln>
          </a:left>
          <a:right>
            <a:ln w="12700" cap="flat">
              <a:noFill/>
              <a:miter lim="400000"/>
            </a:ln>
          </a:right>
          <a:top>
            <a:ln w="12700" cap="flat">
              <a:solidFill>
                <a:schemeClr val="accent1">
                  <a:satOff val="-10875"/>
                  <a:lumOff val="-37767"/>
                </a:schemeClr>
              </a:solidFill>
              <a:prstDash val="solid"/>
              <a:miter lim="400000"/>
            </a:ln>
          </a:top>
          <a:bottom>
            <a:ln w="12700" cap="flat">
              <a:solidFill>
                <a:schemeClr val="accent1">
                  <a:satOff val="-10875"/>
                  <a:lumOff val="-37767"/>
                </a:schemeClr>
              </a:solidFill>
              <a:prstDash val="solid"/>
              <a:miter lim="400000"/>
            </a:ln>
          </a:bottom>
          <a:insideH>
            <a:ln w="12700" cap="flat">
              <a:solidFill>
                <a:schemeClr val="accent1">
                  <a:satOff val="-10875"/>
                  <a:lumOff val="-37767"/>
                </a:schemeClr>
              </a:solidFill>
              <a:prstDash val="solid"/>
              <a:miter lim="400000"/>
            </a:ln>
          </a:insideH>
          <a:insideV>
            <a:ln w="12700" cap="flat">
              <a:noFill/>
              <a:miter lim="400000"/>
            </a:ln>
          </a:insideV>
        </a:tcBdr>
        <a:fill>
          <a:solidFill>
            <a:srgbClr val="979E9E"/>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chemeClr val="accent1">
                  <a:satOff val="-10875"/>
                  <a:lumOff val="-37767"/>
                </a:schemeClr>
              </a:solidFill>
              <a:prstDash val="solid"/>
              <a:miter lim="400000"/>
            </a:ln>
          </a:bottom>
          <a:insideH>
            <a:ln w="12700" cap="flat">
              <a:noFill/>
              <a:miter lim="400000"/>
            </a:ln>
          </a:insideH>
          <a:insideV>
            <a:ln w="12700" cap="flat">
              <a:noFill/>
              <a:miter lim="400000"/>
            </a:ln>
          </a:insideV>
        </a:tcBdr>
        <a:fill>
          <a:solidFill>
            <a:schemeClr val="accent1">
              <a:hueOff val="45430"/>
              <a:satOff val="-14506"/>
              <a:lumOff val="-20039"/>
            </a:schemeClr>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chemeClr val="accent1">
                  <a:satOff val="-10875"/>
                  <a:lumOff val="-37767"/>
                </a:schemeClr>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45430"/>
              <a:satOff val="-14506"/>
              <a:lumOff val="-20039"/>
            </a:schemeClr>
          </a:solidFill>
        </a:fill>
      </a:tcStyle>
    </a:firstRow>
  </a:tblStyle>
  <a:tblStyle styleId="{CF821DB8-F4EB-4A41-A1BA-3FCAFE7338EE}" styleName="">
    <a:tblBg/>
    <a:wholeTbl>
      <a:tcTxStyle b="off" i="off">
        <a:font>
          <a:latin typeface="Helvetica Neue"/>
          <a:ea typeface="Helvetica Neue"/>
          <a:cs typeface="Helvetica Neue"/>
        </a:font>
        <a:srgbClr val="5E5E5E"/>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A7A7A7"/>
              </a:solidFill>
              <a:prstDash val="solid"/>
              <a:miter lim="400000"/>
            </a:ln>
          </a:insideV>
        </a:tcBdr>
        <a:fill>
          <a:noFill/>
        </a:fill>
      </a:tcStyle>
    </a:wholeTbl>
    <a:band2H>
      <a:tcTxStyle b="def" i="def"/>
      <a:tcStyle>
        <a:tcBdr/>
        <a:fill>
          <a:solidFill>
            <a:srgbClr val="E6E4D7"/>
          </a:solidFill>
        </a:fill>
      </a:tcStyle>
    </a:band2H>
    <a:firstCol>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E7E4DC"/>
          </a:solidFill>
        </a:fill>
      </a:tcStyle>
    </a:firstCol>
    <a:lastRow>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D5D2C7"/>
          </a:solidFill>
        </a:fill>
      </a:tcStyle>
    </a:lastRow>
    <a:firstRow>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D5D2C7"/>
          </a:solidFill>
        </a:fill>
      </a:tcStyle>
    </a:firstRow>
  </a:tblStyle>
  <a:tblStyle styleId="{33BA23B1-9221-436E-865A-0063620EA4FD}" styleName="">
    <a:tblBg/>
    <a:wholeTbl>
      <a:tcTxStyle b="off" i="off">
        <a:font>
          <a:latin typeface="Helvetica Neue"/>
          <a:ea typeface="Helvetica Neue"/>
          <a:cs typeface="Helvetica Neue"/>
        </a:font>
        <a:srgbClr val="5E5E5E"/>
      </a:tcTxStyle>
      <a:tcStyle>
        <a:tcBdr>
          <a:left>
            <a:ln w="12700" cap="flat">
              <a:solidFill>
                <a:srgbClr val="000000">
                  <a:alpha val="50000"/>
                </a:srgbClr>
              </a:solidFill>
              <a:prstDash val="solid"/>
              <a:miter lim="400000"/>
            </a:ln>
          </a:left>
          <a:right>
            <a:ln w="12700" cap="flat">
              <a:solidFill>
                <a:srgbClr val="000000">
                  <a:alpha val="50000"/>
                </a:srgbClr>
              </a:solidFill>
              <a:prstDash val="solid"/>
              <a:miter lim="400000"/>
            </a:ln>
          </a:right>
          <a:top>
            <a:ln w="12700" cap="flat">
              <a:solidFill>
                <a:srgbClr val="000000">
                  <a:alpha val="50000"/>
                </a:srgbClr>
              </a:solidFill>
              <a:prstDash val="solid"/>
              <a:miter lim="400000"/>
            </a:ln>
          </a:top>
          <a:bottom>
            <a:ln w="12700" cap="flat">
              <a:solidFill>
                <a:srgbClr val="000000">
                  <a:alpha val="50000"/>
                </a:srgbClr>
              </a:solidFill>
              <a:prstDash val="solid"/>
              <a:miter lim="400000"/>
            </a:ln>
          </a:bottom>
          <a:insideH>
            <a:ln w="12700" cap="flat">
              <a:solidFill>
                <a:srgbClr val="000000">
                  <a:alpha val="50000"/>
                </a:srgbClr>
              </a:solidFill>
              <a:prstDash val="solid"/>
              <a:miter lim="400000"/>
            </a:ln>
          </a:insideH>
          <a:insideV>
            <a:ln w="12700" cap="flat">
              <a:solidFill>
                <a:srgbClr val="000000">
                  <a:alpha val="50000"/>
                </a:srgbClr>
              </a:solidFill>
              <a:prstDash val="solid"/>
              <a:miter lim="400000"/>
            </a:ln>
          </a:insideV>
        </a:tcBdr>
        <a:fill>
          <a:noFill/>
        </a:fill>
      </a:tcStyle>
    </a:wholeTbl>
    <a:band2H>
      <a:tcTxStyle b="def" i="def"/>
      <a:tcStyle>
        <a:tcBdr/>
        <a:fill>
          <a:solidFill>
            <a:srgbClr val="E4E1D9"/>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CA99C"/>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746B"/>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746B"/>
          </a:solidFill>
        </a:fill>
      </a:tcStyle>
    </a:firstRow>
  </a:tblStyle>
  <a:tblStyle styleId="{2708684C-4D16-4618-839F-0558EEFCDFE6}" styleName="">
    <a:tblBg/>
    <a:wholeTbl>
      <a:tcTxStyle b="off"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12700" cap="flat">
              <a:solidFill>
                <a:srgbClr val="6B6C6B"/>
              </a:solidFill>
              <a:custDash>
                <a:ds d="200000" sp="200000"/>
              </a:custDash>
              <a:miter lim="400000"/>
            </a:ln>
          </a:top>
          <a:bottom>
            <a:ln w="12700" cap="flat">
              <a:solidFill>
                <a:srgbClr val="6B6C6B"/>
              </a:solidFill>
              <a:custDash>
                <a:ds d="200000" sp="200000"/>
              </a:custDash>
              <a:miter lim="400000"/>
            </a:ln>
          </a:bottom>
          <a:insideH>
            <a:ln w="12700" cap="flat">
              <a:solidFill>
                <a:srgbClr val="6B6C6B"/>
              </a:solidFill>
              <a:custDash>
                <a:ds d="200000" sp="200000"/>
              </a:custDash>
              <a:miter lim="400000"/>
            </a:ln>
          </a:insideH>
          <a:insideV>
            <a:ln w="12700" cap="flat">
              <a:noFill/>
              <a:miter lim="400000"/>
            </a:ln>
          </a:insideV>
        </a:tcBdr>
        <a:fill>
          <a:noFill/>
        </a:fill>
      </a:tcStyle>
    </a:wholeTbl>
    <a:band2H>
      <a:tcTxStyle b="def" i="def"/>
      <a:tcStyle>
        <a:tcBdr/>
        <a:fill>
          <a:solidFill>
            <a:srgbClr val="FFFFFF">
              <a:alpha val="50000"/>
            </a:srgbClr>
          </a:solidFill>
        </a:fill>
      </a:tcStyle>
    </a:band2H>
    <a:firstCol>
      <a:tcTxStyle b="off" i="off">
        <a:font>
          <a:latin typeface="Helvetica Neue"/>
          <a:ea typeface="Helvetica Neue"/>
          <a:cs typeface="Helvetica Neue"/>
        </a:font>
        <a:srgbClr val="5D3C1B"/>
      </a:tcTxStyle>
      <a:tcStyle>
        <a:tcBdr>
          <a:left>
            <a:ln w="12700" cap="flat">
              <a:noFill/>
              <a:miter lim="400000"/>
            </a:ln>
          </a:left>
          <a:right>
            <a:ln w="25400" cap="flat">
              <a:solidFill>
                <a:srgbClr val="A7A7A7"/>
              </a:solidFill>
              <a:prstDash val="solid"/>
              <a:miter lim="400000"/>
            </a:ln>
          </a:right>
          <a:top>
            <a:ln w="12700" cap="flat">
              <a:solidFill>
                <a:srgbClr val="A9AAA9"/>
              </a:solidFill>
              <a:prstDash val="solid"/>
              <a:miter lim="400000"/>
            </a:ln>
          </a:top>
          <a:bottom>
            <a:ln w="12700" cap="flat">
              <a:solidFill>
                <a:srgbClr val="A9AAA9"/>
              </a:solidFill>
              <a:prstDash val="solid"/>
              <a:miter lim="400000"/>
            </a:ln>
          </a:bottom>
          <a:insideH>
            <a:ln w="12700" cap="flat">
              <a:solidFill>
                <a:srgbClr val="A9AAA9"/>
              </a:solidFill>
              <a:prstDash val="solid"/>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5D3C1B"/>
      </a:tcTxStyle>
      <a:tcStyle>
        <a:tcBdr>
          <a:left>
            <a:ln w="12700" cap="flat">
              <a:noFill/>
              <a:miter lim="400000"/>
            </a:ln>
          </a:left>
          <a:right>
            <a:ln w="12700" cap="flat">
              <a:noFill/>
              <a:miter lim="400000"/>
            </a:ln>
          </a:right>
          <a:top>
            <a:ln w="25400" cap="flat">
              <a:solidFill>
                <a:srgbClr val="A7A7A7"/>
              </a:solidFill>
              <a:prstDash val="solid"/>
              <a:miter lim="400000"/>
            </a:ln>
          </a:top>
          <a:bottom>
            <a:ln w="12700" cap="flat">
              <a:noFill/>
              <a:miter lim="400000"/>
            </a:ln>
          </a:bottom>
          <a:insideH>
            <a:ln w="12700" cap="flat">
              <a:solidFill>
                <a:srgbClr val="A7A7A7"/>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5D3C1B"/>
      </a:tcTxStyle>
      <a:tcStyle>
        <a:tcBdr>
          <a:left>
            <a:ln w="12700" cap="flat">
              <a:noFill/>
              <a:miter lim="400000"/>
            </a:ln>
          </a:left>
          <a:right>
            <a:ln w="12700" cap="flat">
              <a:noFill/>
              <a:miter lim="400000"/>
            </a:ln>
          </a:right>
          <a:top>
            <a:ln w="12700" cap="flat">
              <a:noFill/>
              <a:miter lim="400000"/>
            </a:ln>
          </a:top>
          <a:bottom>
            <a:ln w="25400" cap="flat">
              <a:solidFill>
                <a:srgbClr val="A7A7A7"/>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ustomXml" Target="../customXml/item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notesMaster" Target="notesMasters/notesMaster1.xml"/><Relationship Id="rId2" Type="http://schemas.openxmlformats.org/officeDocument/2006/relationships/viewProps" Target="viewProps.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customXml" Target="../customXml/item3.xml"/><Relationship Id="rId1" Type="http://schemas.openxmlformats.org/officeDocument/2006/relationships/presProps" Target="presProps.xml"/><Relationship Id="rId6" Type="http://schemas.openxmlformats.org/officeDocument/2006/relationships/theme" Target="theme/theme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ustomXml" Target="../customXml/item2.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tableStyles" Target="tableStyles.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ommentAuthors" Target="commentAuthors.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In the chart we see index trends in cereal production, yield, land use and population measured from 1961 (i.e. 1961 = 100). From 1961 to 2014, global cereal production has increased by 280 percent. If we compare this increase to that of total population (which increased only 136 percent over the same period), we see that global cereal production has increased at a much faster rate than that of population. If distributed equally, cereal production per person has increased despite a growing population.</a:t>
            </a:r>
          </a:p>
          <a:p>
            <a:pPr/>
            <a:r>
              <a:t>Have we achieved this through land expansion or improved yields? A bit of both.</a:t>
            </a:r>
          </a:p>
          <a:p>
            <a:pPr/>
            <a:r>
              <a:t>Most of our improvements in cereal production have arisen from improvements in yield. The average cereal yield has increased by 175 percent since 1961. Today, the world can produce almost three-times as much cereal from a given area of land as it did in 1961.</a:t>
            </a:r>
          </a:p>
          <a:p>
            <a:pPr/>
            <a:r>
              <a:t>The trade-off between higher yields and land use.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Wealthy countries have very few people living in such extreme absolute poverty, both because of higher incomes before tax and benefits, but also due higher government expenditures and transfers. It is therefore unsurprising that those countries in which famines occur do tend to be very poor. Here we show the inflation-adjusted income per capita of each country at the time they experienced a famine, with some reference points on the vertical axis. As you can see, most countries in which a famine took place had, at the time, average incomes less than half of that of the UK at the outset of its industrial revolution. You can see that average incomes in India – a country that historically suffered very heavily from famine – has grown rapidly in recent decades, and at the same time has been famine free. African countries, conversely, have on the whole has remained very poor and make up the majority of recent famines.</a:t>
            </a:r>
          </a:p>
          <a:p>
            <a:pPr/>
            <a:r>
              <a:t>As well as proxying for the presence of extreme poverty, this relationship also reflects the fact that poorer countries also tend have less adequate facilities like transport infrastructure, sanitation and systems of healthcare that play a key role in preventing or moderating the impacts of food shortages.</a:t>
            </a:r>
          </a:p>
          <a:p>
            <a:pPr/>
            <a:r>
              <a:t>Whilst poverty certainly increases the vulnerability of a country, we should be careful not to think of it as the single, or even the most important, cause of famine, given the typically political nature of most outbreaks of famine.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Population growth? No.</a:t>
            </a:r>
          </a:p>
          <a:p>
            <a:pPr/>
            <a:r>
              <a:t>The large increase in global population being met with an even greater increase in food supply (largely due to increases in yields per hectare).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The worlds long term food production comes at risk from high use of fertilizers, pests, loss of biodiversity, soil fertility and environmental pollution. There is no simple answer in excluding negative impacts of monoculture while keeping its benefits. Introducing more crop rotation could, however, provide a solution for crop health.</a:t>
            </a:r>
          </a:p>
          <a:p>
            <a:pPr/>
            <a:r>
              <a:t>Sustainable Agriculture has become increasingly important due to increased demand for food, negative impact of climate changes and limited resources.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Intensive agriculture, also known as intensive farming and industrial agriculture (as opposed to extensive farming), is a type of agriculture, both of crop plants and of animals, with higher levels of input and output per cubic unit of agricultural land area. It is characterized by a low fallow ratio, higher use of inputs such as capital and labour, and higher crop yields per unit land area.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94% of mammal biomass (excluding humans) is livestock.</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与副标题">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标题文本"/>
          <p:cNvSpPr txBox="1"/>
          <p:nvPr>
            <p:ph type="title"/>
          </p:nvPr>
        </p:nvSpPr>
        <p:spPr>
          <a:xfrm>
            <a:off x="787400" y="1511300"/>
            <a:ext cx="11430000" cy="3810000"/>
          </a:xfrm>
          <a:prstGeom prst="rect">
            <a:avLst/>
          </a:prstGeom>
        </p:spPr>
        <p:txBody>
          <a:bodyPr anchor="b"/>
          <a:lstStyle>
            <a:lvl1pPr>
              <a:defRPr>
                <a:solidFill>
                  <a:srgbClr val="276D6D"/>
                </a:solidFill>
              </a:defRPr>
            </a:lvl1pPr>
          </a:lstStyle>
          <a:p>
            <a:pPr/>
            <a:r>
              <a:t>标题文本</a:t>
            </a:r>
          </a:p>
        </p:txBody>
      </p:sp>
      <p:sp>
        <p:nvSpPr>
          <p:cNvPr id="12" name="正文级别 1…"/>
          <p:cNvSpPr txBox="1"/>
          <p:nvPr>
            <p:ph type="body" sz="quarter" idx="1"/>
          </p:nvPr>
        </p:nvSpPr>
        <p:spPr>
          <a:xfrm>
            <a:off x="787400" y="5308600"/>
            <a:ext cx="11430000" cy="14478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i="1" sz="2800">
                <a:latin typeface="Hoefler Text"/>
                <a:ea typeface="Hoefler Text"/>
                <a:cs typeface="Hoefler Text"/>
                <a:sym typeface="Hoefler Text"/>
              </a:defRPr>
            </a:lvl1pPr>
          </a:lstStyle>
          <a:p>
            <a:pPr/>
            <a:r>
              <a:t>–Johnny Appleseed</a:t>
            </a:r>
          </a:p>
        </p:txBody>
      </p:sp>
      <p:sp>
        <p:nvSpPr>
          <p:cNvPr id="94" name="“在此键入引文。”"/>
          <p:cNvSpPr txBox="1"/>
          <p:nvPr>
            <p:ph type="body" sz="quarter" idx="14"/>
          </p:nvPr>
        </p:nvSpPr>
        <p:spPr>
          <a:xfrm>
            <a:off x="1270000" y="4241799"/>
            <a:ext cx="10464800" cy="736601"/>
          </a:xfrm>
          <a:prstGeom prst="rect">
            <a:avLst/>
          </a:prstGeom>
        </p:spPr>
        <p:txBody>
          <a:bodyPr>
            <a:spAutoFit/>
          </a:bodyPr>
          <a:lstStyle>
            <a:lvl1pPr marL="0" indent="0" algn="ctr">
              <a:spcBef>
                <a:spcPts val="2400"/>
              </a:spcBef>
              <a:buSzTx/>
              <a:buNone/>
            </a:lvl1pPr>
          </a:lstStyle>
          <a:p>
            <a:pPr/>
            <a:r>
              <a:t>“在此键入引文。”</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图像"/>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图像"/>
          <p:cNvSpPr/>
          <p:nvPr>
            <p:ph type="pic" sz="half" idx="13"/>
          </p:nvPr>
        </p:nvSpPr>
        <p:spPr>
          <a:xfrm>
            <a:off x="2489200" y="889000"/>
            <a:ext cx="8051800" cy="60833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21" name="标题文本"/>
          <p:cNvSpPr txBox="1"/>
          <p:nvPr>
            <p:ph type="title"/>
          </p:nvPr>
        </p:nvSpPr>
        <p:spPr>
          <a:xfrm>
            <a:off x="787400" y="7188200"/>
            <a:ext cx="11430000" cy="1270000"/>
          </a:xfrm>
          <a:prstGeom prst="rect">
            <a:avLst/>
          </a:prstGeom>
        </p:spPr>
        <p:txBody>
          <a:bodyPr anchor="b"/>
          <a:lstStyle>
            <a:lvl1pPr>
              <a:defRPr>
                <a:solidFill>
                  <a:srgbClr val="276D6D"/>
                </a:solidFill>
              </a:defRPr>
            </a:lvl1pPr>
          </a:lstStyle>
          <a:p>
            <a:pPr/>
            <a:r>
              <a:t>标题文本</a:t>
            </a:r>
          </a:p>
        </p:txBody>
      </p:sp>
      <p:sp>
        <p:nvSpPr>
          <p:cNvPr id="22" name="正文级别 1…"/>
          <p:cNvSpPr txBox="1"/>
          <p:nvPr>
            <p:ph type="body" sz="quarter" idx="1"/>
          </p:nvPr>
        </p:nvSpPr>
        <p:spPr>
          <a:xfrm>
            <a:off x="787400" y="8407400"/>
            <a:ext cx="11430000" cy="10414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xfrm>
            <a:off x="6283553" y="9131300"/>
            <a:ext cx="424994" cy="436677"/>
          </a:xfrm>
          <a:prstGeom prst="rect">
            <a:avLst/>
          </a:prstGeom>
        </p:spPr>
        <p:txBody>
          <a:bodyPr anchor="t"/>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787400" y="3657600"/>
            <a:ext cx="11430000" cy="2438400"/>
          </a:xfrm>
          <a:prstGeom prst="rect">
            <a:avLst/>
          </a:prstGeom>
        </p:spPr>
        <p:txBody>
          <a:body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8" name="图像"/>
          <p:cNvSpPr/>
          <p:nvPr>
            <p:ph type="pic" sz="half" idx="13"/>
          </p:nvPr>
        </p:nvSpPr>
        <p:spPr>
          <a:xfrm>
            <a:off x="6484788" y="1206500"/>
            <a:ext cx="5465912" cy="72771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39" name="标题文本"/>
          <p:cNvSpPr txBox="1"/>
          <p:nvPr>
            <p:ph type="title"/>
          </p:nvPr>
        </p:nvSpPr>
        <p:spPr>
          <a:xfrm>
            <a:off x="457200" y="1244600"/>
            <a:ext cx="5600700" cy="3467100"/>
          </a:xfrm>
          <a:prstGeom prst="rect">
            <a:avLst/>
          </a:prstGeom>
        </p:spPr>
        <p:txBody>
          <a:bodyPr anchor="b"/>
          <a:lstStyle/>
          <a:p>
            <a:pPr/>
            <a:r>
              <a:t>标题文本</a:t>
            </a:r>
          </a:p>
        </p:txBody>
      </p:sp>
      <p:sp>
        <p:nvSpPr>
          <p:cNvPr id="40" name="正文级别 1…"/>
          <p:cNvSpPr txBox="1"/>
          <p:nvPr>
            <p:ph type="body" sz="quarter" idx="1"/>
          </p:nvPr>
        </p:nvSpPr>
        <p:spPr>
          <a:xfrm>
            <a:off x="457200" y="4851400"/>
            <a:ext cx="5600700" cy="36322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xfrm>
            <a:off x="787400" y="2768600"/>
            <a:ext cx="11430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65" name="图像"/>
          <p:cNvSpPr/>
          <p:nvPr>
            <p:ph type="pic" sz="quarter" idx="13"/>
          </p:nvPr>
        </p:nvSpPr>
        <p:spPr>
          <a:xfrm>
            <a:off x="7556500" y="2933700"/>
            <a:ext cx="3987347" cy="53086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787400" y="2768600"/>
            <a:ext cx="5486400" cy="5715000"/>
          </a:xfrm>
          <a:prstGeom prst="rect">
            <a:avLst/>
          </a:prstGeom>
        </p:spPr>
        <p:txBody>
          <a:bodyPr/>
          <a:lstStyle>
            <a:lvl1pPr marL="342900" indent="-342900">
              <a:spcBef>
                <a:spcPts val="2800"/>
              </a:spcBef>
              <a:buBlip>
                <a:blip r:embed="rId2"/>
              </a:buBlip>
              <a:defRPr sz="3000"/>
            </a:lvl1pPr>
            <a:lvl2pPr marL="685800" indent="-342900">
              <a:spcBef>
                <a:spcPts val="2800"/>
              </a:spcBef>
              <a:buBlip>
                <a:blip r:embed="rId2"/>
              </a:buBlip>
              <a:defRPr sz="3000"/>
            </a:lvl2pPr>
            <a:lvl3pPr marL="1028700" indent="-342900">
              <a:spcBef>
                <a:spcPts val="2800"/>
              </a:spcBef>
              <a:buBlip>
                <a:blip r:embed="rId2"/>
              </a:buBlip>
              <a:defRPr sz="3000"/>
            </a:lvl3pPr>
            <a:lvl4pPr marL="1371600" indent="-342900">
              <a:spcBef>
                <a:spcPts val="2800"/>
              </a:spcBef>
              <a:buBlip>
                <a:blip r:embed="rId2"/>
              </a:buBlip>
              <a:defRPr sz="3000"/>
            </a:lvl4pPr>
            <a:lvl5pPr marL="1714500" indent="-342900">
              <a:spcBef>
                <a:spcPts val="2800"/>
              </a:spcBef>
              <a:buBlip>
                <a:blip r:embed="rId2"/>
              </a:buBlip>
              <a:defRPr sz="30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
        <p:nvSpPr>
          <p:cNvPr id="83" name="图像"/>
          <p:cNvSpPr/>
          <p:nvPr>
            <p:ph type="pic" idx="13"/>
          </p:nvPr>
        </p:nvSpPr>
        <p:spPr>
          <a:xfrm>
            <a:off x="787400" y="685800"/>
            <a:ext cx="6184900" cy="82296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4" name="图像"/>
          <p:cNvSpPr/>
          <p:nvPr>
            <p:ph type="pic" sz="quarter" idx="14"/>
          </p:nvPr>
        </p:nvSpPr>
        <p:spPr>
          <a:xfrm>
            <a:off x="7645400" y="685800"/>
            <a:ext cx="4572000" cy="29845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5" name="图像"/>
          <p:cNvSpPr/>
          <p:nvPr>
            <p:ph type="pic" sz="quarter" idx="15"/>
          </p:nvPr>
        </p:nvSpPr>
        <p:spPr>
          <a:xfrm>
            <a:off x="7645400" y="4381500"/>
            <a:ext cx="4572000" cy="45466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正文级别 1…"/>
          <p:cNvSpPr txBox="1"/>
          <p:nvPr>
            <p:ph type="body" idx="1"/>
          </p:nvPr>
        </p:nvSpPr>
        <p:spPr>
          <a:xfrm>
            <a:off x="787400" y="1257300"/>
            <a:ext cx="11430000" cy="723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787400" y="254000"/>
            <a:ext cx="114300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4" name="幻灯片编号"/>
          <p:cNvSpPr txBox="1"/>
          <p:nvPr>
            <p:ph type="sldNum" sz="quarter" idx="2"/>
          </p:nvPr>
        </p:nvSpPr>
        <p:spPr>
          <a:xfrm>
            <a:off x="6283553" y="9128861"/>
            <a:ext cx="424994" cy="436678"/>
          </a:xfrm>
          <a:prstGeom prst="rect">
            <a:avLst/>
          </a:prstGeom>
          <a:ln w="12700">
            <a:miter lim="400000"/>
          </a:ln>
        </p:spPr>
        <p:txBody>
          <a:bodyPr wrap="none" lIns="50800" tIns="50800" rIns="50800" bIns="50800" anchor="ctr">
            <a:spAutoFit/>
          </a:bodyPr>
          <a:lstStyle>
            <a:lvl1pPr>
              <a:defRPr sz="2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1pPr>
      <a:lvl2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2pPr>
      <a:lvl3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3pPr>
      <a:lvl4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4pPr>
      <a:lvl5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5pPr>
      <a:lvl6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6pPr>
      <a:lvl7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7pPr>
      <a:lvl8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8pPr>
      <a:lvl9pPr marL="0" marR="0" indent="0" algn="ctr" defTabSz="584200" rtl="0" latinLnBrk="0">
        <a:lnSpc>
          <a:spcPct val="100000"/>
        </a:lnSpc>
        <a:spcBef>
          <a:spcPts val="0"/>
        </a:spcBef>
        <a:spcAft>
          <a:spcPts val="0"/>
        </a:spcAft>
        <a:buClrTx/>
        <a:buSzTx/>
        <a:buFontTx/>
        <a:buNone/>
        <a:tabLst/>
        <a:defRPr b="0" baseline="0" cap="none" i="0" spc="0" strike="noStrike" sz="7800" u="none">
          <a:ln>
            <a:noFill/>
          </a:ln>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9pPr>
    </p:titleStyle>
    <p:bodyStyle>
      <a:lvl1pPr marL="3937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ln>
            <a:noFill/>
          </a:ln>
          <a:solidFill>
            <a:srgbClr val="5E5E5E"/>
          </a:solidFill>
          <a:uFillTx/>
          <a:latin typeface="Helvetica Neue"/>
          <a:ea typeface="Helvetica Neue"/>
          <a:cs typeface="Helvetica Neue"/>
          <a:sym typeface="Helvetica Neue"/>
        </a:defRPr>
      </a:lvl1pPr>
      <a:lvl2pPr marL="7874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ln>
            <a:noFill/>
          </a:ln>
          <a:solidFill>
            <a:srgbClr val="5E5E5E"/>
          </a:solidFill>
          <a:uFillTx/>
          <a:latin typeface="Helvetica Neue"/>
          <a:ea typeface="Helvetica Neue"/>
          <a:cs typeface="Helvetica Neue"/>
          <a:sym typeface="Helvetica Neue"/>
        </a:defRPr>
      </a:lvl2pPr>
      <a:lvl3pPr marL="11811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ln>
            <a:noFill/>
          </a:ln>
          <a:solidFill>
            <a:srgbClr val="5E5E5E"/>
          </a:solidFill>
          <a:uFillTx/>
          <a:latin typeface="Helvetica Neue"/>
          <a:ea typeface="Helvetica Neue"/>
          <a:cs typeface="Helvetica Neue"/>
          <a:sym typeface="Helvetica Neue"/>
        </a:defRPr>
      </a:lvl3pPr>
      <a:lvl4pPr marL="15748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ln>
            <a:noFill/>
          </a:ln>
          <a:solidFill>
            <a:srgbClr val="5E5E5E"/>
          </a:solidFill>
          <a:uFillTx/>
          <a:latin typeface="Helvetica Neue"/>
          <a:ea typeface="Helvetica Neue"/>
          <a:cs typeface="Helvetica Neue"/>
          <a:sym typeface="Helvetica Neue"/>
        </a:defRPr>
      </a:lvl4pPr>
      <a:lvl5pPr marL="19685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ln>
            <a:noFill/>
          </a:ln>
          <a:solidFill>
            <a:srgbClr val="5E5E5E"/>
          </a:solidFill>
          <a:uFillTx/>
          <a:latin typeface="Helvetica Neue"/>
          <a:ea typeface="Helvetica Neue"/>
          <a:cs typeface="Helvetica Neue"/>
          <a:sym typeface="Helvetica Neue"/>
        </a:defRPr>
      </a:lvl5pPr>
      <a:lvl6pPr marL="23622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ln>
            <a:noFill/>
          </a:ln>
          <a:solidFill>
            <a:srgbClr val="5E5E5E"/>
          </a:solidFill>
          <a:uFillTx/>
          <a:latin typeface="Helvetica Neue"/>
          <a:ea typeface="Helvetica Neue"/>
          <a:cs typeface="Helvetica Neue"/>
          <a:sym typeface="Helvetica Neue"/>
        </a:defRPr>
      </a:lvl6pPr>
      <a:lvl7pPr marL="27559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ln>
            <a:noFill/>
          </a:ln>
          <a:solidFill>
            <a:srgbClr val="5E5E5E"/>
          </a:solidFill>
          <a:uFillTx/>
          <a:latin typeface="Helvetica Neue"/>
          <a:ea typeface="Helvetica Neue"/>
          <a:cs typeface="Helvetica Neue"/>
          <a:sym typeface="Helvetica Neue"/>
        </a:defRPr>
      </a:lvl7pPr>
      <a:lvl8pPr marL="31496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ln>
            <a:noFill/>
          </a:ln>
          <a:solidFill>
            <a:srgbClr val="5E5E5E"/>
          </a:solidFill>
          <a:uFillTx/>
          <a:latin typeface="Helvetica Neue"/>
          <a:ea typeface="Helvetica Neue"/>
          <a:cs typeface="Helvetica Neue"/>
          <a:sym typeface="Helvetica Neue"/>
        </a:defRPr>
      </a:lvl8pPr>
      <a:lvl9pPr marL="35433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ln>
            <a:noFill/>
          </a:ln>
          <a:solidFill>
            <a:srgbClr val="5E5E5E"/>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12.jpeg"/><Relationship Id="rId5" Type="http://schemas.openxmlformats.org/officeDocument/2006/relationships/image" Target="../media/image13.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4.png"/><Relationship Id="rId5" Type="http://schemas.openxmlformats.org/officeDocument/2006/relationships/image" Target="../media/image14.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 Id="rId3" Type="http://schemas.openxmlformats.org/officeDocument/2006/relationships/image" Target="../media/image20.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22.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6.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dictionary.cambridge.org/us/dictionary/english/practice" TargetMode="External"/><Relationship Id="rId3" Type="http://schemas.openxmlformats.org/officeDocument/2006/relationships/hyperlink" Target="https://dictionary.cambridge.org/us/dictionary/english/growing" TargetMode="External"/><Relationship Id="rId4" Type="http://schemas.openxmlformats.org/officeDocument/2006/relationships/hyperlink" Target="https://dictionary.cambridge.org/us/dictionary/english/crop" TargetMode="External"/><Relationship Id="rId5" Type="http://schemas.openxmlformats.org/officeDocument/2006/relationships/hyperlink" Target="https://dictionary.cambridge.org/us/dictionary/english/type" TargetMode="External"/><Relationship Id="rId6" Type="http://schemas.openxmlformats.org/officeDocument/2006/relationships/hyperlink" Target="https://dictionary.cambridge.org/us/dictionary/english/animal" TargetMode="External"/><Relationship Id="rId7" Type="http://schemas.openxmlformats.org/officeDocument/2006/relationships/hyperlink" Target="https://dictionary.cambridge.org/us/dictionary/english/area" TargetMode="External"/><Relationship Id="rId8" Type="http://schemas.openxmlformats.org/officeDocument/2006/relationships/hyperlink" Target="https://dictionary.cambridge.org/us/dictionary/english/farm" TargetMode="External"/><Relationship Id="rId9" Type="http://schemas.openxmlformats.org/officeDocument/2006/relationships/hyperlink" Target="https://dictionary.cambridge.org/us/dictionary/english/land" TargetMode="External"/><Relationship Id="rId10" Type="http://schemas.openxmlformats.org/officeDocument/2006/relationships/image" Target="../media/image7.tif"/><Relationship Id="rId11" Type="http://schemas.openxmlformats.org/officeDocument/2006/relationships/image" Target="../media/image23.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4.jpeg"/><Relationship Id="rId4" Type="http://schemas.openxmlformats.org/officeDocument/2006/relationships/image" Target="../media/image25.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5.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C22 Food production"/>
          <p:cNvSpPr txBox="1"/>
          <p:nvPr>
            <p:ph type="ctrTitle"/>
          </p:nvPr>
        </p:nvSpPr>
        <p:spPr>
          <a:prstGeom prst="rect">
            <a:avLst/>
          </a:prstGeom>
        </p:spPr>
        <p:txBody>
          <a:bodyPr/>
          <a:lstStyle/>
          <a:p>
            <a:pPr/>
            <a:r>
              <a:t>C22 Food production</a:t>
            </a:r>
          </a:p>
        </p:txBody>
      </p:sp>
      <p:sp>
        <p:nvSpPr>
          <p:cNvPr id="120" name="IGCSE Biology…"/>
          <p:cNvSpPr txBox="1"/>
          <p:nvPr>
            <p:ph type="subTitle" sz="quarter" idx="1"/>
          </p:nvPr>
        </p:nvSpPr>
        <p:spPr>
          <a:xfrm>
            <a:off x="787400" y="6306999"/>
            <a:ext cx="11430000" cy="1447801"/>
          </a:xfrm>
          <a:prstGeom prst="rect">
            <a:avLst/>
          </a:prstGeom>
        </p:spPr>
        <p:txBody>
          <a:bodyPr/>
          <a:lstStyle/>
          <a:p>
            <a:pPr/>
            <a:r>
              <a:t>IGCSE Biology </a:t>
            </a:r>
          </a:p>
          <a:p>
            <a:pPr/>
            <a:r>
              <a:t>Wendy Chai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Modern agriculture technology - farm machinery"/>
          <p:cNvSpPr txBox="1"/>
          <p:nvPr>
            <p:ph type="title"/>
          </p:nvPr>
        </p:nvSpPr>
        <p:spPr>
          <a:prstGeom prst="rect">
            <a:avLst/>
          </a:prstGeom>
        </p:spPr>
        <p:txBody>
          <a:bodyPr/>
          <a:lstStyle/>
          <a:p>
            <a:pPr/>
            <a:r>
              <a:t>Modern agriculture technology - farm machinery</a:t>
            </a:r>
          </a:p>
        </p:txBody>
      </p:sp>
      <p:sp>
        <p:nvSpPr>
          <p:cNvPr id="159" name="1) Tractor: used to pull a variety of farm machinery…"/>
          <p:cNvSpPr txBox="1"/>
          <p:nvPr>
            <p:ph type="body" sz="half" idx="1"/>
          </p:nvPr>
        </p:nvSpPr>
        <p:spPr>
          <a:xfrm>
            <a:off x="787400" y="2768600"/>
            <a:ext cx="6144851" cy="6724901"/>
          </a:xfrm>
          <a:prstGeom prst="rect">
            <a:avLst/>
          </a:prstGeom>
        </p:spPr>
        <p:txBody>
          <a:bodyPr/>
          <a:lstStyle/>
          <a:p>
            <a:pPr marL="518371" indent="-518371" defTabSz="461518">
              <a:spcBef>
                <a:spcPts val="2000"/>
              </a:spcBef>
              <a:buBlip>
                <a:blip r:embed="rId2"/>
              </a:buBlip>
              <a:defRPr sz="2370">
                <a:latin typeface="Helvetica"/>
                <a:ea typeface="Helvetica"/>
                <a:cs typeface="Helvetica"/>
                <a:sym typeface="Helvetica"/>
              </a:defRPr>
            </a:pPr>
            <a:r>
              <a:t>1) Tractor: used to pull a variety of farm machinery</a:t>
            </a:r>
          </a:p>
          <a:p>
            <a:pPr marL="518371" indent="-518371" defTabSz="461518">
              <a:spcBef>
                <a:spcPts val="2000"/>
              </a:spcBef>
              <a:buBlip>
                <a:blip r:embed="rId2"/>
              </a:buBlip>
              <a:defRPr sz="2370">
                <a:latin typeface="Helvetica"/>
                <a:ea typeface="Helvetica"/>
                <a:cs typeface="Helvetica"/>
                <a:sym typeface="Helvetica"/>
              </a:defRPr>
            </a:pPr>
            <a:r>
              <a:t>2) Combine (harvester): reap/ harvest, thresh and winnow grain plants (cut a crop &amp; separate the grains from rest of the plant)</a:t>
            </a:r>
          </a:p>
          <a:p>
            <a:pPr marL="518371" indent="-518371" defTabSz="461518">
              <a:spcBef>
                <a:spcPts val="2000"/>
              </a:spcBef>
              <a:buBlip>
                <a:blip r:embed="rId2"/>
              </a:buBlip>
              <a:defRPr sz="2370">
                <a:latin typeface="Helvetica"/>
                <a:ea typeface="Helvetica"/>
                <a:cs typeface="Helvetica"/>
                <a:sym typeface="Helvetica"/>
              </a:defRPr>
            </a:pPr>
            <a:r>
              <a:t>3) plough: digging &amp; turning soil for planting</a:t>
            </a:r>
          </a:p>
          <a:p>
            <a:pPr marL="518371" indent="-518371" defTabSz="461518">
              <a:spcBef>
                <a:spcPts val="2000"/>
              </a:spcBef>
              <a:buBlip>
                <a:blip r:embed="rId2"/>
              </a:buBlip>
              <a:defRPr sz="2370">
                <a:latin typeface="Helvetica"/>
                <a:ea typeface="Helvetica"/>
                <a:cs typeface="Helvetica"/>
                <a:sym typeface="Helvetica"/>
              </a:defRPr>
            </a:pPr>
            <a:r>
              <a:t>4) planter or seeder: plant seeds;</a:t>
            </a:r>
          </a:p>
          <a:p>
            <a:pPr marL="518371" indent="-518371" defTabSz="461518">
              <a:spcBef>
                <a:spcPts val="2000"/>
              </a:spcBef>
              <a:buBlip>
                <a:blip r:embed="rId2"/>
              </a:buBlip>
              <a:defRPr sz="2370">
                <a:latin typeface="Helvetica"/>
                <a:ea typeface="Helvetica"/>
                <a:cs typeface="Helvetica"/>
                <a:sym typeface="Helvetica"/>
              </a:defRPr>
            </a:pPr>
            <a:r>
              <a:t>5) transplanter: transplant seedlings into the field, and may be partially or fully automated.</a:t>
            </a:r>
          </a:p>
          <a:p>
            <a:pPr marL="518371" indent="-518371" defTabSz="461518">
              <a:spcBef>
                <a:spcPts val="2000"/>
              </a:spcBef>
              <a:buBlip>
                <a:blip r:embed="rId2"/>
              </a:buBlip>
              <a:defRPr sz="2370">
                <a:latin typeface="Helvetica"/>
                <a:ea typeface="Helvetica"/>
                <a:cs typeface="Helvetica"/>
                <a:sym typeface="Helvetica"/>
              </a:defRPr>
            </a:pPr>
            <a:r>
              <a:t>6) irrigation machinery</a:t>
            </a:r>
          </a:p>
          <a:p>
            <a:pPr marL="518371" indent="-518371" defTabSz="461518">
              <a:spcBef>
                <a:spcPts val="2000"/>
              </a:spcBef>
              <a:buBlip>
                <a:blip r:embed="rId2"/>
              </a:buBlip>
              <a:defRPr sz="2370">
                <a:latin typeface="Helvetica"/>
                <a:ea typeface="Helvetica"/>
                <a:cs typeface="Helvetica"/>
                <a:sym typeface="Helvetica"/>
              </a:defRPr>
            </a:pPr>
            <a:r>
              <a:t>7) sprayer, and etc.</a:t>
            </a:r>
          </a:p>
        </p:txBody>
      </p:sp>
      <p:sp>
        <p:nvSpPr>
          <p:cNvPr id="160" name="Bonus vocabulary: grains, automate/ mechanize, farm implement, plow/ plough, soil cultivation, sow seeds, hand-held implements, animal-drawn machinery"/>
          <p:cNvSpPr txBox="1"/>
          <p:nvPr/>
        </p:nvSpPr>
        <p:spPr>
          <a:xfrm>
            <a:off x="7776849" y="7778445"/>
            <a:ext cx="4574466" cy="16184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Bonus vocabulary: grains, automate/ mechanize, farm implement, plow/ plough, soil cultivation, sow seeds, hand-held implements, animal-drawn machinery</a:t>
            </a:r>
          </a:p>
        </p:txBody>
      </p:sp>
      <p:sp>
        <p:nvSpPr>
          <p:cNvPr id="161" name="文本"/>
          <p:cNvSpPr txBox="1"/>
          <p:nvPr/>
        </p:nvSpPr>
        <p:spPr>
          <a:xfrm>
            <a:off x="7202231" y="4253985"/>
            <a:ext cx="1270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2800"/>
              </a:spcBef>
              <a:tabLst>
                <a:tab pos="584200" algn="l"/>
              </a:tabLst>
              <a:defRPr sz="3000"/>
            </a:pPr>
          </a:p>
        </p:txBody>
      </p:sp>
      <p:sp>
        <p:nvSpPr>
          <p:cNvPr id="162" name="Increase food production by:…"/>
          <p:cNvSpPr txBox="1"/>
          <p:nvPr/>
        </p:nvSpPr>
        <p:spPr>
          <a:xfrm>
            <a:off x="8043999" y="3562647"/>
            <a:ext cx="4040165" cy="3843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spcBef>
                <a:spcPts val="2800"/>
              </a:spcBef>
              <a:defRPr sz="2500"/>
            </a:pPr>
            <a:r>
              <a:t>Increase food production by:</a:t>
            </a:r>
          </a:p>
          <a:p>
            <a:pPr algn="l">
              <a:spcBef>
                <a:spcPts val="2800"/>
              </a:spcBef>
              <a:defRPr sz="2500"/>
            </a:pPr>
            <a:r>
              <a:t>a) Reduce labor and increasing efficiency;</a:t>
            </a:r>
          </a:p>
          <a:p>
            <a:pPr algn="l">
              <a:spcBef>
                <a:spcPts val="2800"/>
              </a:spcBef>
              <a:defRPr sz="2500"/>
            </a:pPr>
            <a:r>
              <a:t>b) Allow one person to work larger areas of land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59">
                                            <p:bg/>
                                          </p:spTgt>
                                        </p:tgtEl>
                                        <p:attrNameLst>
                                          <p:attrName>style.visibility</p:attrName>
                                        </p:attrNameLst>
                                      </p:cBhvr>
                                      <p:to>
                                        <p:strVal val="visible"/>
                                      </p:to>
                                    </p:set>
                                  </p:childTnLst>
                                </p:cTn>
                              </p:par>
                              <p:par>
                                <p:cTn id="7" presetClass="entr" nodeType="withEffect" presetSubtype="0" presetID="1" grpId="1" fill="hold">
                                  <p:stCondLst>
                                    <p:cond delay="0"/>
                                  </p:stCondLst>
                                  <p:iterate type="lt" backwards="0">
                                    <p:tmAbs val="100"/>
                                  </p:iterate>
                                  <p:childTnLst>
                                    <p:set>
                                      <p:cBhvr>
                                        <p:cTn id="8" fill="hold"/>
                                        <p:tgtEl>
                                          <p:spTgt spid="1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lt" backwards="0">
                                    <p:tmAbs val="100"/>
                                  </p:iterate>
                                  <p:childTnLst>
                                    <p:set>
                                      <p:cBhvr>
                                        <p:cTn id="12" fill="hold"/>
                                        <p:tgtEl>
                                          <p:spTgt spid="15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lt" backwards="0">
                                    <p:tmAbs val="100"/>
                                  </p:iterate>
                                  <p:childTnLst>
                                    <p:set>
                                      <p:cBhvr>
                                        <p:cTn id="16" fill="hold"/>
                                        <p:tgtEl>
                                          <p:spTgt spid="15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lt" backwards="0">
                                    <p:tmAbs val="100"/>
                                  </p:iterate>
                                  <p:childTnLst>
                                    <p:set>
                                      <p:cBhvr>
                                        <p:cTn id="20" fill="hold"/>
                                        <p:tgtEl>
                                          <p:spTgt spid="15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lt" backwards="0">
                                    <p:tmAbs val="100"/>
                                  </p:iterate>
                                  <p:childTnLst>
                                    <p:set>
                                      <p:cBhvr>
                                        <p:cTn id="24" fill="hold"/>
                                        <p:tgtEl>
                                          <p:spTgt spid="15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lt" backwards="0">
                                    <p:tmAbs val="100"/>
                                  </p:iterate>
                                  <p:childTnLst>
                                    <p:set>
                                      <p:cBhvr>
                                        <p:cTn id="28" fill="hold"/>
                                        <p:tgtEl>
                                          <p:spTgt spid="15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lt" backwards="0">
                                    <p:tmAbs val="100"/>
                                  </p:iterate>
                                  <p:childTnLst>
                                    <p:set>
                                      <p:cBhvr>
                                        <p:cTn id="32" fill="hold"/>
                                        <p:tgtEl>
                                          <p:spTgt spid="15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 presetID="2" grpId="2" fill="hold">
                                  <p:stCondLst>
                                    <p:cond delay="0"/>
                                  </p:stCondLst>
                                  <p:iterate type="el" backwards="0">
                                    <p:tmAbs val="0"/>
                                  </p:iterate>
                                  <p:childTnLst>
                                    <p:set>
                                      <p:cBhvr>
                                        <p:cTn id="36" fill="hold"/>
                                        <p:tgtEl>
                                          <p:spTgt spid="161"/>
                                        </p:tgtEl>
                                        <p:attrNameLst>
                                          <p:attrName>style.visibility</p:attrName>
                                        </p:attrNameLst>
                                      </p:cBhvr>
                                      <p:to>
                                        <p:strVal val="visible"/>
                                      </p:to>
                                    </p:set>
                                    <p:anim calcmode="lin" valueType="num">
                                      <p:cBhvr>
                                        <p:cTn id="37" dur="1000" fill="hold"/>
                                        <p:tgtEl>
                                          <p:spTgt spid="161"/>
                                        </p:tgtEl>
                                        <p:attrNameLst>
                                          <p:attrName>ppt_x</p:attrName>
                                        </p:attrNameLst>
                                      </p:cBhvr>
                                      <p:tavLst>
                                        <p:tav tm="0">
                                          <p:val>
                                            <p:strVal val="#ppt_x"/>
                                          </p:val>
                                        </p:tav>
                                        <p:tav tm="100000">
                                          <p:val>
                                            <p:strVal val="#ppt_x"/>
                                          </p:val>
                                        </p:tav>
                                      </p:tavLst>
                                    </p:anim>
                                    <p:anim calcmode="lin" valueType="num">
                                      <p:cBhvr>
                                        <p:cTn id="38" dur="1000" fill="hold"/>
                                        <p:tgtEl>
                                          <p:spTgt spid="161"/>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3" fill="hold">
                                  <p:stCondLst>
                                    <p:cond delay="0"/>
                                  </p:stCondLst>
                                  <p:iterate type="lt" backwards="0">
                                    <p:tmAbs val="100"/>
                                  </p:iterate>
                                  <p:childTnLst>
                                    <p:set>
                                      <p:cBhvr>
                                        <p:cTn id="42" fill="hold"/>
                                        <p:tgtEl>
                                          <p:spTgt spid="162">
                                            <p:bg/>
                                          </p:spTgt>
                                        </p:tgtEl>
                                        <p:attrNameLst>
                                          <p:attrName>style.visibility</p:attrName>
                                        </p:attrNameLst>
                                      </p:cBhvr>
                                      <p:to>
                                        <p:strVal val="visible"/>
                                      </p:to>
                                    </p:set>
                                  </p:childTnLst>
                                </p:cTn>
                              </p:par>
                              <p:par>
                                <p:cTn id="43" presetClass="entr" nodeType="withEffect" presetSubtype="0" presetID="1" grpId="3" fill="hold">
                                  <p:stCondLst>
                                    <p:cond delay="0"/>
                                  </p:stCondLst>
                                  <p:iterate type="lt" backwards="0">
                                    <p:tmAbs val="100"/>
                                  </p:iterate>
                                  <p:childTnLst>
                                    <p:set>
                                      <p:cBhvr>
                                        <p:cTn id="44" fill="hold"/>
                                        <p:tgtEl>
                                          <p:spTgt spid="162">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3" fill="hold">
                                  <p:stCondLst>
                                    <p:cond delay="0"/>
                                  </p:stCondLst>
                                  <p:iterate type="lt" backwards="0">
                                    <p:tmAbs val="100"/>
                                  </p:iterate>
                                  <p:childTnLst>
                                    <p:set>
                                      <p:cBhvr>
                                        <p:cTn id="48" fill="hold"/>
                                        <p:tgtEl>
                                          <p:spTgt spid="162">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3" fill="hold">
                                  <p:stCondLst>
                                    <p:cond delay="0"/>
                                  </p:stCondLst>
                                  <p:iterate type="lt" backwards="0">
                                    <p:tmAbs val="100"/>
                                  </p:iterate>
                                  <p:childTnLst>
                                    <p:set>
                                      <p:cBhvr>
                                        <p:cTn id="52" fill="hold"/>
                                        <p:tgtEl>
                                          <p:spTgt spid="162">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1" presetID="2" grpId="4" fill="hold">
                                  <p:stCondLst>
                                    <p:cond delay="0"/>
                                  </p:stCondLst>
                                  <p:iterate type="el" backwards="0">
                                    <p:tmAbs val="0"/>
                                  </p:iterate>
                                  <p:childTnLst>
                                    <p:set>
                                      <p:cBhvr>
                                        <p:cTn id="56" fill="hold"/>
                                        <p:tgtEl>
                                          <p:spTgt spid="160"/>
                                        </p:tgtEl>
                                        <p:attrNameLst>
                                          <p:attrName>style.visibility</p:attrName>
                                        </p:attrNameLst>
                                      </p:cBhvr>
                                      <p:to>
                                        <p:strVal val="visible"/>
                                      </p:to>
                                    </p:set>
                                    <p:anim calcmode="lin" valueType="num">
                                      <p:cBhvr>
                                        <p:cTn id="57" dur="700" fill="hold"/>
                                        <p:tgtEl>
                                          <p:spTgt spid="160"/>
                                        </p:tgtEl>
                                        <p:attrNameLst>
                                          <p:attrName>ppt_x</p:attrName>
                                        </p:attrNameLst>
                                      </p:cBhvr>
                                      <p:tavLst>
                                        <p:tav tm="0">
                                          <p:val>
                                            <p:strVal val="#ppt_x"/>
                                          </p:val>
                                        </p:tav>
                                        <p:tav tm="100000">
                                          <p:val>
                                            <p:strVal val="#ppt_x"/>
                                          </p:val>
                                        </p:tav>
                                      </p:tavLst>
                                    </p:anim>
                                    <p:anim calcmode="lin" valueType="num">
                                      <p:cBhvr>
                                        <p:cTn id="58" dur="700" fill="hold"/>
                                        <p:tgtEl>
                                          <p:spTgt spid="1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62" grpId="3"/>
      <p:bldP build="whole" bldLvl="1" animBg="1" rev="0" advAuto="0" spid="161" grpId="2"/>
      <p:bldP build="p" bldLvl="5" animBg="1" rev="0" advAuto="0" spid="159" grpId="1"/>
      <p:bldP build="whole" bldLvl="1" animBg="1" rev="0" advAuto="0" spid="160" grpId="4"/>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图像" descr="图像"/>
          <p:cNvPicPr>
            <a:picLocks noChangeAspect="1"/>
          </p:cNvPicPr>
          <p:nvPr/>
        </p:nvPicPr>
        <p:blipFill>
          <a:blip r:embed="rId2">
            <a:extLst/>
          </a:blip>
          <a:stretch>
            <a:fillRect/>
          </a:stretch>
        </p:blipFill>
        <p:spPr>
          <a:xfrm>
            <a:off x="199680" y="725626"/>
            <a:ext cx="7375378" cy="4203966"/>
          </a:xfrm>
          <a:prstGeom prst="rect">
            <a:avLst/>
          </a:prstGeom>
          <a:ln w="12700">
            <a:miter lim="400000"/>
          </a:ln>
        </p:spPr>
      </p:pic>
      <p:pic>
        <p:nvPicPr>
          <p:cNvPr id="165" name="图像" descr="图像"/>
          <p:cNvPicPr>
            <a:picLocks noChangeAspect="1"/>
          </p:cNvPicPr>
          <p:nvPr/>
        </p:nvPicPr>
        <p:blipFill>
          <a:blip r:embed="rId3">
            <a:extLst/>
          </a:blip>
          <a:stretch>
            <a:fillRect/>
          </a:stretch>
        </p:blipFill>
        <p:spPr>
          <a:xfrm>
            <a:off x="199680" y="5691228"/>
            <a:ext cx="6506650" cy="3175245"/>
          </a:xfrm>
          <a:prstGeom prst="rect">
            <a:avLst/>
          </a:prstGeom>
          <a:ln w="12700">
            <a:miter lim="400000"/>
          </a:ln>
        </p:spPr>
      </p:pic>
      <p:pic>
        <p:nvPicPr>
          <p:cNvPr id="166" name="on-land_plough3.jpeg" descr="on-land_plough3.jpeg"/>
          <p:cNvPicPr>
            <a:picLocks noChangeAspect="1"/>
          </p:cNvPicPr>
          <p:nvPr/>
        </p:nvPicPr>
        <p:blipFill>
          <a:blip r:embed="rId4">
            <a:extLst/>
          </a:blip>
          <a:stretch>
            <a:fillRect/>
          </a:stretch>
        </p:blipFill>
        <p:spPr>
          <a:xfrm>
            <a:off x="7959428" y="444417"/>
            <a:ext cx="4313470" cy="4766384"/>
          </a:xfrm>
          <a:prstGeom prst="rect">
            <a:avLst/>
          </a:prstGeom>
          <a:ln w="12700">
            <a:miter lim="400000"/>
          </a:ln>
        </p:spPr>
      </p:pic>
      <p:pic>
        <p:nvPicPr>
          <p:cNvPr id="167" name="th-4.jpeg" descr="th-4.jpeg"/>
          <p:cNvPicPr>
            <a:picLocks noChangeAspect="1"/>
          </p:cNvPicPr>
          <p:nvPr/>
        </p:nvPicPr>
        <p:blipFill>
          <a:blip r:embed="rId5">
            <a:extLst/>
          </a:blip>
          <a:stretch>
            <a:fillRect/>
          </a:stretch>
        </p:blipFill>
        <p:spPr>
          <a:xfrm>
            <a:off x="6798629" y="5475450"/>
            <a:ext cx="6019801" cy="36068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64"/>
                                        </p:tgtEl>
                                        <p:attrNameLst>
                                          <p:attrName>style.visibility</p:attrName>
                                        </p:attrNameLst>
                                      </p:cBhvr>
                                      <p:to>
                                        <p:strVal val="visible"/>
                                      </p:to>
                                    </p:set>
                                    <p:anim calcmode="lin" valueType="num">
                                      <p:cBhvr>
                                        <p:cTn id="7" dur="1000" fill="hold"/>
                                        <p:tgtEl>
                                          <p:spTgt spid="164"/>
                                        </p:tgtEl>
                                        <p:attrNameLst>
                                          <p:attrName>ppt_x</p:attrName>
                                        </p:attrNameLst>
                                      </p:cBhvr>
                                      <p:tavLst>
                                        <p:tav tm="0">
                                          <p:val>
                                            <p:strVal val="0-#ppt_w/2"/>
                                          </p:val>
                                        </p:tav>
                                        <p:tav tm="100000">
                                          <p:val>
                                            <p:strVal val="#ppt_x"/>
                                          </p:val>
                                        </p:tav>
                                      </p:tavLst>
                                    </p:anim>
                                    <p:anim calcmode="lin" valueType="num">
                                      <p:cBhvr>
                                        <p:cTn id="8" dur="1000" fill="hold"/>
                                        <p:tgtEl>
                                          <p:spTgt spid="1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66"/>
                                        </p:tgtEl>
                                        <p:attrNameLst>
                                          <p:attrName>style.visibility</p:attrName>
                                        </p:attrNameLst>
                                      </p:cBhvr>
                                      <p:to>
                                        <p:strVal val="visible"/>
                                      </p:to>
                                    </p:set>
                                    <p:anim calcmode="lin" valueType="num">
                                      <p:cBhvr>
                                        <p:cTn id="13" dur="1000" fill="hold"/>
                                        <p:tgtEl>
                                          <p:spTgt spid="166"/>
                                        </p:tgtEl>
                                        <p:attrNameLst>
                                          <p:attrName>ppt_x</p:attrName>
                                        </p:attrNameLst>
                                      </p:cBhvr>
                                      <p:tavLst>
                                        <p:tav tm="0">
                                          <p:val>
                                            <p:strVal val="0-#ppt_w/2"/>
                                          </p:val>
                                        </p:tav>
                                        <p:tav tm="100000">
                                          <p:val>
                                            <p:strVal val="#ppt_x"/>
                                          </p:val>
                                        </p:tav>
                                      </p:tavLst>
                                    </p:anim>
                                    <p:anim calcmode="lin" valueType="num">
                                      <p:cBhvr>
                                        <p:cTn id="14" dur="1000" fill="hold"/>
                                        <p:tgtEl>
                                          <p:spTgt spid="16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167"/>
                                        </p:tgtEl>
                                        <p:attrNameLst>
                                          <p:attrName>style.visibility</p:attrName>
                                        </p:attrNameLst>
                                      </p:cBhvr>
                                      <p:to>
                                        <p:strVal val="visible"/>
                                      </p:to>
                                    </p:set>
                                    <p:anim calcmode="lin" valueType="num">
                                      <p:cBhvr>
                                        <p:cTn id="19" dur="1000" fill="hold"/>
                                        <p:tgtEl>
                                          <p:spTgt spid="167"/>
                                        </p:tgtEl>
                                        <p:attrNameLst>
                                          <p:attrName>ppt_x</p:attrName>
                                        </p:attrNameLst>
                                      </p:cBhvr>
                                      <p:tavLst>
                                        <p:tav tm="0">
                                          <p:val>
                                            <p:strVal val="0-#ppt_w/2"/>
                                          </p:val>
                                        </p:tav>
                                        <p:tav tm="100000">
                                          <p:val>
                                            <p:strVal val="#ppt_x"/>
                                          </p:val>
                                        </p:tav>
                                      </p:tavLst>
                                    </p:anim>
                                    <p:anim calcmode="lin" valueType="num">
                                      <p:cBhvr>
                                        <p:cTn id="20" dur="1000" fill="hold"/>
                                        <p:tgtEl>
                                          <p:spTgt spid="167"/>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Class="entr" nodeType="afterEffect" presetSubtype="8" presetID="2" grpId="4" fill="hold">
                                  <p:stCondLst>
                                    <p:cond delay="0"/>
                                  </p:stCondLst>
                                  <p:iterate type="el" backwards="0">
                                    <p:tmAbs val="0"/>
                                  </p:iterate>
                                  <p:childTnLst>
                                    <p:set>
                                      <p:cBhvr>
                                        <p:cTn id="23" fill="hold"/>
                                        <p:tgtEl>
                                          <p:spTgt spid="165"/>
                                        </p:tgtEl>
                                        <p:attrNameLst>
                                          <p:attrName>style.visibility</p:attrName>
                                        </p:attrNameLst>
                                      </p:cBhvr>
                                      <p:to>
                                        <p:strVal val="visible"/>
                                      </p:to>
                                    </p:set>
                                    <p:anim calcmode="lin" valueType="num">
                                      <p:cBhvr>
                                        <p:cTn id="24" dur="1000" fill="hold"/>
                                        <p:tgtEl>
                                          <p:spTgt spid="165"/>
                                        </p:tgtEl>
                                        <p:attrNameLst>
                                          <p:attrName>ppt_x</p:attrName>
                                        </p:attrNameLst>
                                      </p:cBhvr>
                                      <p:tavLst>
                                        <p:tav tm="0">
                                          <p:val>
                                            <p:strVal val="0-#ppt_w/2"/>
                                          </p:val>
                                        </p:tav>
                                        <p:tav tm="100000">
                                          <p:val>
                                            <p:strVal val="#ppt_x"/>
                                          </p:val>
                                        </p:tav>
                                      </p:tavLst>
                                    </p:anim>
                                    <p:anim calcmode="lin" valueType="num">
                                      <p:cBhvr>
                                        <p:cTn id="25" dur="1000" fill="hold"/>
                                        <p:tgtEl>
                                          <p:spTgt spid="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4" grpId="1"/>
      <p:bldP build="whole" bldLvl="1" animBg="1" rev="0" advAuto="0" spid="167" grpId="3"/>
      <p:bldP build="whole" bldLvl="1" animBg="1" rev="0" advAuto="0" spid="166" grpId="2"/>
      <p:bldP build="whole" bldLvl="1" animBg="1" rev="0" advAuto="0" spid="165" grpId="4"/>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 name="图像" descr="图像"/>
          <p:cNvPicPr>
            <a:picLocks noChangeAspect="1"/>
          </p:cNvPicPr>
          <p:nvPr/>
        </p:nvPicPr>
        <p:blipFill>
          <a:blip r:embed="rId2">
            <a:extLst/>
          </a:blip>
          <a:stretch>
            <a:fillRect/>
          </a:stretch>
        </p:blipFill>
        <p:spPr>
          <a:xfrm>
            <a:off x="205683" y="5011970"/>
            <a:ext cx="9058281" cy="4347975"/>
          </a:xfrm>
          <a:prstGeom prst="rect">
            <a:avLst/>
          </a:prstGeom>
          <a:ln w="12700">
            <a:miter lim="400000"/>
          </a:ln>
        </p:spPr>
      </p:pic>
      <p:pic>
        <p:nvPicPr>
          <p:cNvPr id="170" name="图像" descr="图像"/>
          <p:cNvPicPr>
            <a:picLocks noChangeAspect="1"/>
          </p:cNvPicPr>
          <p:nvPr/>
        </p:nvPicPr>
        <p:blipFill>
          <a:blip r:embed="rId3">
            <a:extLst/>
          </a:blip>
          <a:stretch>
            <a:fillRect/>
          </a:stretch>
        </p:blipFill>
        <p:spPr>
          <a:xfrm>
            <a:off x="247285" y="825145"/>
            <a:ext cx="6019801" cy="3975101"/>
          </a:xfrm>
          <a:prstGeom prst="rect">
            <a:avLst/>
          </a:prstGeom>
          <a:ln w="12700">
            <a:miter lim="400000"/>
          </a:ln>
        </p:spPr>
      </p:pic>
      <p:pic>
        <p:nvPicPr>
          <p:cNvPr id="171" name="图像" descr="图像"/>
          <p:cNvPicPr>
            <a:picLocks noChangeAspect="1"/>
          </p:cNvPicPr>
          <p:nvPr/>
        </p:nvPicPr>
        <p:blipFill>
          <a:blip r:embed="rId4">
            <a:extLst/>
          </a:blip>
          <a:stretch>
            <a:fillRect/>
          </a:stretch>
        </p:blipFill>
        <p:spPr>
          <a:xfrm>
            <a:off x="6776213" y="838180"/>
            <a:ext cx="5951445" cy="3949032"/>
          </a:xfrm>
          <a:prstGeom prst="rect">
            <a:avLst/>
          </a:prstGeom>
          <a:ln w="12700">
            <a:miter lim="400000"/>
          </a:ln>
        </p:spPr>
      </p:pic>
      <p:pic>
        <p:nvPicPr>
          <p:cNvPr id="172" name="Motorized-Mist-Blower-Backpack-Sprayer-German-Solo-Standard-Capacity-4-4-Gallon-.jpg" descr="Motorized-Mist-Blower-Backpack-Sprayer-German-Solo-Standard-Capacity-4-4-Gallon-.jpg"/>
          <p:cNvPicPr>
            <a:picLocks noChangeAspect="1"/>
          </p:cNvPicPr>
          <p:nvPr/>
        </p:nvPicPr>
        <p:blipFill>
          <a:blip r:embed="rId5">
            <a:extLst/>
          </a:blip>
          <a:stretch>
            <a:fillRect/>
          </a:stretch>
        </p:blipFill>
        <p:spPr>
          <a:xfrm>
            <a:off x="9582983" y="5347715"/>
            <a:ext cx="3064449" cy="394903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 grpId="2"/>
      <p:bldP build="whole" bldLvl="1" animBg="1" rev="0" advAuto="0" spid="170" grpId="1"/>
      <p:bldP build="whole" bldLvl="1" animBg="1" rev="0" advAuto="0" spid="172" grpId="4"/>
      <p:bldP build="whole" bldLvl="1" animBg="1" rev="0" advAuto="0" spid="171" grpId="3"/>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4" name="3359782_rice18_jpeg5f2e76b710286f333ed3c656752e6b74.jpeg" descr="3359782_rice18_jpeg5f2e76b710286f333ed3c656752e6b74.jpeg"/>
          <p:cNvPicPr>
            <a:picLocks noChangeAspect="1"/>
          </p:cNvPicPr>
          <p:nvPr/>
        </p:nvPicPr>
        <p:blipFill>
          <a:blip r:embed="rId2">
            <a:extLst/>
          </a:blip>
          <a:stretch>
            <a:fillRect/>
          </a:stretch>
        </p:blipFill>
        <p:spPr>
          <a:xfrm>
            <a:off x="399837" y="228355"/>
            <a:ext cx="4962706" cy="4962706"/>
          </a:xfrm>
          <a:prstGeom prst="rect">
            <a:avLst/>
          </a:prstGeom>
          <a:ln w="12700">
            <a:miter lim="400000"/>
          </a:ln>
        </p:spPr>
      </p:pic>
      <p:pic>
        <p:nvPicPr>
          <p:cNvPr id="175" name="th-2.jpeg" descr="th-2.jpeg"/>
          <p:cNvPicPr>
            <a:picLocks noChangeAspect="1"/>
          </p:cNvPicPr>
          <p:nvPr/>
        </p:nvPicPr>
        <p:blipFill>
          <a:blip r:embed="rId3">
            <a:extLst/>
          </a:blip>
          <a:stretch>
            <a:fillRect/>
          </a:stretch>
        </p:blipFill>
        <p:spPr>
          <a:xfrm>
            <a:off x="6064692" y="1161408"/>
            <a:ext cx="6019801" cy="3378201"/>
          </a:xfrm>
          <a:prstGeom prst="rect">
            <a:avLst/>
          </a:prstGeom>
          <a:ln w="12700">
            <a:miter lim="400000"/>
          </a:ln>
        </p:spPr>
      </p:pic>
      <p:pic>
        <p:nvPicPr>
          <p:cNvPr id="176" name="Hedlin-Farm-Plug-Planting-Machine.jpg" descr="Hedlin-Farm-Plug-Planting-Machine.jpg"/>
          <p:cNvPicPr>
            <a:picLocks noChangeAspect="1"/>
          </p:cNvPicPr>
          <p:nvPr/>
        </p:nvPicPr>
        <p:blipFill>
          <a:blip r:embed="rId4">
            <a:extLst/>
          </a:blip>
          <a:stretch>
            <a:fillRect/>
          </a:stretch>
        </p:blipFill>
        <p:spPr>
          <a:xfrm>
            <a:off x="437557" y="5434799"/>
            <a:ext cx="4887266" cy="3902781"/>
          </a:xfrm>
          <a:prstGeom prst="rect">
            <a:avLst/>
          </a:prstGeom>
          <a:ln w="12700">
            <a:miter lim="400000"/>
          </a:ln>
        </p:spPr>
      </p:pic>
      <p:pic>
        <p:nvPicPr>
          <p:cNvPr id="177" name="3359783_rice17_jpeg99f52cc0a512711e9bad7913c14386f7.jpeg" descr="3359783_rice17_jpeg99f52cc0a512711e9bad7913c14386f7.jpeg"/>
          <p:cNvPicPr>
            <a:picLocks noChangeAspect="1"/>
          </p:cNvPicPr>
          <p:nvPr/>
        </p:nvPicPr>
        <p:blipFill>
          <a:blip r:embed="rId5">
            <a:extLst/>
          </a:blip>
          <a:stretch>
            <a:fillRect/>
          </a:stretch>
        </p:blipFill>
        <p:spPr>
          <a:xfrm>
            <a:off x="6886131" y="5234580"/>
            <a:ext cx="5080001" cy="33782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Modern agriculture technology - fertilisers"/>
          <p:cNvSpPr txBox="1"/>
          <p:nvPr>
            <p:ph type="title"/>
          </p:nvPr>
        </p:nvSpPr>
        <p:spPr>
          <a:prstGeom prst="rect">
            <a:avLst/>
          </a:prstGeom>
        </p:spPr>
        <p:txBody>
          <a:bodyPr/>
          <a:lstStyle>
            <a:lvl1pPr defTabSz="566674">
              <a:defRPr sz="7566">
                <a:effectLst>
                  <a:outerShdw sx="100000" sy="100000" kx="0" ky="0" algn="b" rotWithShape="0" blurRad="61595" dist="12319" dir="5400000">
                    <a:srgbClr val="000000">
                      <a:alpha val="30000"/>
                    </a:srgbClr>
                  </a:outerShdw>
                </a:effectLst>
                <a:latin typeface="Calibri"/>
                <a:ea typeface="Calibri"/>
                <a:cs typeface="Calibri"/>
                <a:sym typeface="Calibri"/>
              </a:defRPr>
            </a:lvl1pPr>
          </a:lstStyle>
          <a:p>
            <a:pPr/>
            <a:r>
              <a:t>Modern agriculture technology - fertilisers</a:t>
            </a:r>
          </a:p>
        </p:txBody>
      </p:sp>
      <p:sp>
        <p:nvSpPr>
          <p:cNvPr id="180" name="Chemical fertilisers are used to increase the growth of crop plants, which increases the yield of the crop.…"/>
          <p:cNvSpPr txBox="1"/>
          <p:nvPr>
            <p:ph type="body" sz="half" idx="1"/>
          </p:nvPr>
        </p:nvSpPr>
        <p:spPr>
          <a:xfrm>
            <a:off x="641463" y="2768600"/>
            <a:ext cx="5486401" cy="5715000"/>
          </a:xfrm>
          <a:prstGeom prst="rect">
            <a:avLst/>
          </a:prstGeom>
        </p:spPr>
        <p:txBody>
          <a:bodyPr/>
          <a:lstStyle/>
          <a:p>
            <a:pPr marL="273402" indent="-273402" defTabSz="457200">
              <a:spcBef>
                <a:spcPts val="2000"/>
              </a:spcBef>
              <a:buSzPct val="100000"/>
              <a:buChar char="•"/>
              <a:defRPr sz="2500">
                <a:solidFill>
                  <a:schemeClr val="accent6">
                    <a:satOff val="-18342"/>
                    <a:lumOff val="-41650"/>
                  </a:schemeClr>
                </a:solidFill>
                <a:latin typeface="Helvetica"/>
                <a:ea typeface="Helvetica"/>
                <a:cs typeface="Helvetica"/>
                <a:sym typeface="Helvetica"/>
              </a:defRPr>
            </a:pPr>
            <a:r>
              <a:t>Chemical fertilisers are used to </a:t>
            </a:r>
            <a:r>
              <a:rPr b="1"/>
              <a:t>increase the growth</a:t>
            </a:r>
            <a:r>
              <a:t> of crop plants, which </a:t>
            </a:r>
            <a:r>
              <a:rPr b="1"/>
              <a:t>increases the yield</a:t>
            </a:r>
            <a:r>
              <a:t> of the crop.</a:t>
            </a:r>
          </a:p>
          <a:p>
            <a:pPr marL="273402" indent="-273402" defTabSz="457200">
              <a:spcBef>
                <a:spcPts val="2000"/>
              </a:spcBef>
              <a:buSzPct val="100000"/>
              <a:buChar char="•"/>
              <a:defRPr sz="2500">
                <a:solidFill>
                  <a:schemeClr val="accent6">
                    <a:satOff val="-18342"/>
                    <a:lumOff val="-41650"/>
                  </a:schemeClr>
                </a:solidFill>
                <a:latin typeface="Helvetica"/>
                <a:ea typeface="Helvetica"/>
                <a:cs typeface="Helvetica"/>
                <a:sym typeface="Helvetica"/>
              </a:defRPr>
            </a:pPr>
            <a:r>
              <a:t>Chemical fertilisers are synthetic substances that usually contain a mixture of nutrients – NPK (usually in the form of nitrate, phosphate and potassium ions).</a:t>
            </a:r>
          </a:p>
          <a:p>
            <a:pPr marL="273402" indent="-273402" defTabSz="457200">
              <a:spcBef>
                <a:spcPts val="2000"/>
              </a:spcBef>
              <a:buSzPct val="100000"/>
              <a:buChar char="•"/>
              <a:defRPr sz="2500">
                <a:solidFill>
                  <a:schemeClr val="accent6">
                    <a:satOff val="-18342"/>
                    <a:lumOff val="-41650"/>
                  </a:schemeClr>
                </a:solidFill>
                <a:latin typeface="Helvetica"/>
                <a:ea typeface="Helvetica"/>
                <a:cs typeface="Helvetica"/>
                <a:sym typeface="Helvetica"/>
              </a:defRPr>
            </a:pPr>
            <a:r>
              <a:t>They can be spread quickly and efficiently by agricultural machinery.</a:t>
            </a:r>
          </a:p>
        </p:txBody>
      </p:sp>
      <p:pic>
        <p:nvPicPr>
          <p:cNvPr id="181" name="图像" descr="图像"/>
          <p:cNvPicPr>
            <a:picLocks noChangeAspect="1"/>
          </p:cNvPicPr>
          <p:nvPr/>
        </p:nvPicPr>
        <p:blipFill>
          <a:blip r:embed="rId2">
            <a:extLst/>
          </a:blip>
          <a:stretch>
            <a:fillRect/>
          </a:stretch>
        </p:blipFill>
        <p:spPr>
          <a:xfrm>
            <a:off x="6351115" y="2899883"/>
            <a:ext cx="5715001" cy="4445001"/>
          </a:xfrm>
          <a:prstGeom prst="rect">
            <a:avLst/>
          </a:prstGeom>
          <a:ln w="12700">
            <a:miter lim="400000"/>
          </a:ln>
        </p:spPr>
      </p:pic>
      <p:sp>
        <p:nvSpPr>
          <p:cNvPr id="182" name="E.g. urea, ammonium nitrate, potassium nitrate, potassium chloride, monoammonium phosphate"/>
          <p:cNvSpPr txBox="1"/>
          <p:nvPr/>
        </p:nvSpPr>
        <p:spPr>
          <a:xfrm>
            <a:off x="7148683" y="7552367"/>
            <a:ext cx="4119866" cy="1717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a:lvl1pPr>
          </a:lstStyle>
          <a:p>
            <a:pPr/>
            <a:r>
              <a:t>E.g. urea, ammonium nitrate, potassium nitrate, potassium chloride, monoammonium phosphate</a:t>
            </a:r>
          </a:p>
        </p:txBody>
      </p:sp>
      <p:sp>
        <p:nvSpPr>
          <p:cNvPr id="183" name="Any possible harmful effects?"/>
          <p:cNvSpPr txBox="1"/>
          <p:nvPr/>
        </p:nvSpPr>
        <p:spPr>
          <a:xfrm>
            <a:off x="662850" y="8559799"/>
            <a:ext cx="6145227"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Any possible harmful effects?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80">
                                            <p:bg/>
                                          </p:spTgt>
                                        </p:tgtEl>
                                        <p:attrNameLst>
                                          <p:attrName>style.visibility</p:attrName>
                                        </p:attrNameLst>
                                      </p:cBhvr>
                                      <p:to>
                                        <p:strVal val="visible"/>
                                      </p:to>
                                    </p:set>
                                    <p:animEffect filter="dissolve" transition="in">
                                      <p:cBhvr>
                                        <p:cTn id="7" dur="700"/>
                                        <p:tgtEl>
                                          <p:spTgt spid="180">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80">
                                            <p:txEl>
                                              <p:pRg st="0" end="0"/>
                                            </p:txEl>
                                          </p:spTgt>
                                        </p:tgtEl>
                                        <p:attrNameLst>
                                          <p:attrName>style.visibility</p:attrName>
                                        </p:attrNameLst>
                                      </p:cBhvr>
                                      <p:to>
                                        <p:strVal val="visible"/>
                                      </p:to>
                                    </p:set>
                                    <p:animEffect filter="dissolve" transition="in">
                                      <p:cBhvr>
                                        <p:cTn id="10" dur="700"/>
                                        <p:tgtEl>
                                          <p:spTgt spid="18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80">
                                            <p:txEl>
                                              <p:pRg st="1" end="1"/>
                                            </p:txEl>
                                          </p:spTgt>
                                        </p:tgtEl>
                                        <p:attrNameLst>
                                          <p:attrName>style.visibility</p:attrName>
                                        </p:attrNameLst>
                                      </p:cBhvr>
                                      <p:to>
                                        <p:strVal val="visible"/>
                                      </p:to>
                                    </p:set>
                                    <p:animEffect filter="dissolve" transition="in">
                                      <p:cBhvr>
                                        <p:cTn id="15" dur="700"/>
                                        <p:tgtEl>
                                          <p:spTgt spid="18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80">
                                            <p:txEl>
                                              <p:pRg st="2" end="2"/>
                                            </p:txEl>
                                          </p:spTgt>
                                        </p:tgtEl>
                                        <p:attrNameLst>
                                          <p:attrName>style.visibility</p:attrName>
                                        </p:attrNameLst>
                                      </p:cBhvr>
                                      <p:to>
                                        <p:strVal val="visible"/>
                                      </p:to>
                                    </p:set>
                                    <p:animEffect filter="dissolve" transition="in">
                                      <p:cBhvr>
                                        <p:cTn id="20" dur="700"/>
                                        <p:tgtEl>
                                          <p:spTgt spid="18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2" fill="hold">
                                  <p:stCondLst>
                                    <p:cond delay="0"/>
                                  </p:stCondLst>
                                  <p:iterate type="el" backwards="0">
                                    <p:tmAbs val="0"/>
                                  </p:iterate>
                                  <p:childTnLst>
                                    <p:set>
                                      <p:cBhvr>
                                        <p:cTn id="24" fill="hold"/>
                                        <p:tgtEl>
                                          <p:spTgt spid="183"/>
                                        </p:tgtEl>
                                        <p:attrNameLst>
                                          <p:attrName>style.visibility</p:attrName>
                                        </p:attrNameLst>
                                      </p:cBhvr>
                                      <p:to>
                                        <p:strVal val="visible"/>
                                      </p:to>
                                    </p:set>
                                    <p:animEffect filter="dissolve" transition="in">
                                      <p:cBhvr>
                                        <p:cTn id="25" dur="7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 grpId="2"/>
      <p:bldP build="p" bldLvl="5" animBg="1" rev="0" advAuto="0" spid="180"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5" name="cereal-crop-yield-vs-fertilizer-application.png" descr="cereal-crop-yield-vs-fertilizer-application.png"/>
          <p:cNvPicPr>
            <a:picLocks noChangeAspect="1"/>
          </p:cNvPicPr>
          <p:nvPr/>
        </p:nvPicPr>
        <p:blipFill>
          <a:blip r:embed="rId2">
            <a:extLst/>
          </a:blip>
          <a:stretch>
            <a:fillRect/>
          </a:stretch>
        </p:blipFill>
        <p:spPr>
          <a:xfrm>
            <a:off x="0" y="286870"/>
            <a:ext cx="13004800" cy="917986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Modern agriculture technology - pesticides"/>
          <p:cNvSpPr txBox="1"/>
          <p:nvPr>
            <p:ph type="title"/>
          </p:nvPr>
        </p:nvSpPr>
        <p:spPr>
          <a:prstGeom prst="rect">
            <a:avLst/>
          </a:prstGeom>
        </p:spPr>
        <p:txBody>
          <a:bodyPr/>
          <a:lstStyle/>
          <a:p>
            <a:pPr/>
            <a:r>
              <a:t>Modern agriculture technology - pesticides</a:t>
            </a:r>
          </a:p>
        </p:txBody>
      </p:sp>
      <p:sp>
        <p:nvSpPr>
          <p:cNvPr id="188" name="Pesticides are used to kill/ control pests that damage crops, including weeds. This includes all of the following:…"/>
          <p:cNvSpPr txBox="1"/>
          <p:nvPr>
            <p:ph type="body" idx="1"/>
          </p:nvPr>
        </p:nvSpPr>
        <p:spPr>
          <a:xfrm>
            <a:off x="787400" y="2768600"/>
            <a:ext cx="11430000" cy="6443887"/>
          </a:xfrm>
          <a:prstGeom prst="rect">
            <a:avLst/>
          </a:prstGeom>
        </p:spPr>
        <p:txBody>
          <a:bodyPr/>
          <a:lstStyle/>
          <a:p>
            <a:pPr marL="224190" indent="-224190" defTabSz="374904">
              <a:lnSpc>
                <a:spcPct val="120000"/>
              </a:lnSpc>
              <a:spcBef>
                <a:spcPts val="800"/>
              </a:spcBef>
              <a:buSzPct val="100000"/>
              <a:buChar char="•"/>
              <a:defRPr sz="2050">
                <a:solidFill>
                  <a:srgbClr val="000000"/>
                </a:solidFill>
                <a:latin typeface="Helvetica"/>
                <a:ea typeface="Helvetica"/>
                <a:cs typeface="Helvetica"/>
                <a:sym typeface="Helvetica"/>
              </a:defRPr>
            </a:pPr>
            <a:r>
              <a:rPr b="1"/>
              <a:t>Pesticides</a:t>
            </a:r>
            <a:r>
              <a:t> are used to kill/ control pests that damage crops, including weeds. This includes all of the following:</a:t>
            </a:r>
          </a:p>
          <a:p>
            <a:pPr marL="224190" indent="-224190" defTabSz="374904">
              <a:lnSpc>
                <a:spcPct val="120000"/>
              </a:lnSpc>
              <a:spcBef>
                <a:spcPts val="800"/>
              </a:spcBef>
              <a:buSzPct val="100000"/>
              <a:buChar char="•"/>
              <a:defRPr sz="2050">
                <a:solidFill>
                  <a:srgbClr val="000000"/>
                </a:solidFill>
                <a:latin typeface="Helvetica"/>
                <a:ea typeface="Helvetica"/>
                <a:cs typeface="Helvetica"/>
                <a:sym typeface="Helvetica"/>
              </a:defRPr>
            </a:pPr>
            <a:r>
              <a:rPr b="1"/>
              <a:t>insecticide </a:t>
            </a:r>
            <a:r>
              <a:t>(kill insects, improve quality and yield)</a:t>
            </a:r>
          </a:p>
          <a:p>
            <a:pPr marL="224190" indent="-224190" defTabSz="374904">
              <a:lnSpc>
                <a:spcPct val="120000"/>
              </a:lnSpc>
              <a:spcBef>
                <a:spcPts val="800"/>
              </a:spcBef>
              <a:buSzPct val="100000"/>
              <a:buChar char="•"/>
              <a:defRPr sz="2050">
                <a:solidFill>
                  <a:srgbClr val="000000"/>
                </a:solidFill>
                <a:latin typeface="Helvetica"/>
                <a:ea typeface="Helvetica"/>
                <a:cs typeface="Helvetica"/>
                <a:sym typeface="Helvetica"/>
              </a:defRPr>
            </a:pPr>
            <a:r>
              <a:rPr b="1"/>
              <a:t>fungicide</a:t>
            </a:r>
            <a:r>
              <a:t> (prevent the growth of fungi, like molds and mildew) </a:t>
            </a:r>
          </a:p>
          <a:p>
            <a:pPr marL="224190" indent="-224190" defTabSz="374904">
              <a:lnSpc>
                <a:spcPct val="120000"/>
              </a:lnSpc>
              <a:spcBef>
                <a:spcPts val="800"/>
              </a:spcBef>
              <a:buSzPct val="100000"/>
              <a:buChar char="•"/>
              <a:defRPr sz="2050">
                <a:solidFill>
                  <a:srgbClr val="000000"/>
                </a:solidFill>
                <a:latin typeface="Helvetica"/>
                <a:ea typeface="Helvetica"/>
                <a:cs typeface="Helvetica"/>
                <a:sym typeface="Helvetica"/>
              </a:defRPr>
            </a:pPr>
            <a:r>
              <a:t>nematicide (kill nematodes) </a:t>
            </a:r>
          </a:p>
          <a:p>
            <a:pPr marL="224190" indent="-224190" defTabSz="374904">
              <a:lnSpc>
                <a:spcPct val="120000"/>
              </a:lnSpc>
              <a:spcBef>
                <a:spcPts val="800"/>
              </a:spcBef>
              <a:buSzPct val="100000"/>
              <a:buChar char="•"/>
              <a:defRPr sz="2050">
                <a:solidFill>
                  <a:srgbClr val="000000"/>
                </a:solidFill>
                <a:latin typeface="Helvetica"/>
                <a:ea typeface="Helvetica"/>
                <a:cs typeface="Helvetica"/>
                <a:sym typeface="Helvetica"/>
              </a:defRPr>
            </a:pPr>
            <a:r>
              <a:rPr b="1"/>
              <a:t>Herbicides</a:t>
            </a:r>
            <a:r>
              <a:t> (kill weeds and other unwanted vegetation, reduce competition with weeds) </a:t>
            </a:r>
          </a:p>
          <a:p>
            <a:pPr marL="224190" indent="-224190" defTabSz="374904">
              <a:lnSpc>
                <a:spcPct val="120000"/>
              </a:lnSpc>
              <a:spcBef>
                <a:spcPts val="800"/>
              </a:spcBef>
              <a:buSzPct val="100000"/>
              <a:buChar char="•"/>
              <a:defRPr sz="2050">
                <a:solidFill>
                  <a:srgbClr val="000000"/>
                </a:solidFill>
                <a:latin typeface="Helvetica"/>
                <a:ea typeface="Helvetica"/>
                <a:cs typeface="Helvetica"/>
                <a:sym typeface="Helvetica"/>
              </a:defRPr>
            </a:pPr>
          </a:p>
          <a:p>
            <a:pPr marL="224190" indent="-224190" defTabSz="374904">
              <a:lnSpc>
                <a:spcPct val="120000"/>
              </a:lnSpc>
              <a:spcBef>
                <a:spcPts val="800"/>
              </a:spcBef>
              <a:buSzPct val="100000"/>
              <a:buChar char="•"/>
              <a:defRPr sz="2050">
                <a:solidFill>
                  <a:srgbClr val="000000"/>
                </a:solidFill>
                <a:latin typeface="Helvetica"/>
                <a:ea typeface="Helvetica"/>
                <a:cs typeface="Helvetica"/>
                <a:sym typeface="Helvetica"/>
              </a:defRPr>
            </a:pPr>
            <a:r>
              <a:t>These insects, fungi and nematodes feed on crops – which would reduce the crop quality and yield.</a:t>
            </a:r>
          </a:p>
          <a:p>
            <a:pPr marL="224190" indent="-224190" defTabSz="374904">
              <a:lnSpc>
                <a:spcPct val="120000"/>
              </a:lnSpc>
              <a:spcBef>
                <a:spcPts val="800"/>
              </a:spcBef>
              <a:buSzPct val="100000"/>
              <a:buChar char="•"/>
              <a:defRPr sz="2050">
                <a:solidFill>
                  <a:srgbClr val="000000"/>
                </a:solidFill>
                <a:latin typeface="Helvetica"/>
                <a:ea typeface="Helvetica"/>
                <a:cs typeface="Helvetica"/>
                <a:sym typeface="Helvetica"/>
              </a:defRPr>
            </a:pPr>
            <a:r>
              <a:t>Weeds compete with crop plants for water, light and nutrients.</a:t>
            </a:r>
          </a:p>
          <a:p>
            <a:pPr marL="224190" indent="-224190" defTabSz="479044">
              <a:lnSpc>
                <a:spcPct val="120000"/>
              </a:lnSpc>
              <a:spcBef>
                <a:spcPts val="800"/>
              </a:spcBef>
              <a:buSzPct val="100000"/>
              <a:buChar char="•"/>
              <a:defRPr sz="2050">
                <a:solidFill>
                  <a:srgbClr val="000000"/>
                </a:solidFill>
                <a:latin typeface="Helvetica"/>
                <a:ea typeface="Helvetica"/>
                <a:cs typeface="Helvetica"/>
                <a:sym typeface="Helvetica"/>
              </a:defRPr>
            </a:pPr>
            <a:r>
              <a:t>The most common of these are herbicides which account for approximately 80% of all pesticide use.</a:t>
            </a:r>
          </a:p>
          <a:p>
            <a:pPr marL="224190" indent="-224190" defTabSz="374904">
              <a:lnSpc>
                <a:spcPct val="120000"/>
              </a:lnSpc>
              <a:spcBef>
                <a:spcPts val="800"/>
              </a:spcBef>
              <a:buSzPct val="100000"/>
              <a:buChar char="•"/>
              <a:defRPr sz="2050">
                <a:solidFill>
                  <a:srgbClr val="000000"/>
                </a:solidFill>
                <a:latin typeface="Helvetica"/>
                <a:ea typeface="Helvetica"/>
                <a:cs typeface="Helvetica"/>
                <a:sym typeface="Helvetica"/>
              </a:defRPr>
            </a:pPr>
            <a:r>
              <a:t>The yield loss potential among all crops without weed control is about 37%; through the use of effective herbicides, these losses have been reduced to about 9% through all cropping systems.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88">
                                            <p:bg/>
                                          </p:spTgt>
                                        </p:tgtEl>
                                        <p:attrNameLst>
                                          <p:attrName>style.visibility</p:attrName>
                                        </p:attrNameLst>
                                      </p:cBhvr>
                                      <p:to>
                                        <p:strVal val="visible"/>
                                      </p:to>
                                    </p:set>
                                    <p:animEffect filter="dissolve" transition="in">
                                      <p:cBhvr>
                                        <p:cTn id="7" dur="700"/>
                                        <p:tgtEl>
                                          <p:spTgt spid="188">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88">
                                            <p:txEl>
                                              <p:pRg st="0" end="0"/>
                                            </p:txEl>
                                          </p:spTgt>
                                        </p:tgtEl>
                                        <p:attrNameLst>
                                          <p:attrName>style.visibility</p:attrName>
                                        </p:attrNameLst>
                                      </p:cBhvr>
                                      <p:to>
                                        <p:strVal val="visible"/>
                                      </p:to>
                                    </p:set>
                                    <p:animEffect filter="dissolve" transition="in">
                                      <p:cBhvr>
                                        <p:cTn id="10" dur="700"/>
                                        <p:tgtEl>
                                          <p:spTgt spid="18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88">
                                            <p:txEl>
                                              <p:pRg st="1" end="1"/>
                                            </p:txEl>
                                          </p:spTgt>
                                        </p:tgtEl>
                                        <p:attrNameLst>
                                          <p:attrName>style.visibility</p:attrName>
                                        </p:attrNameLst>
                                      </p:cBhvr>
                                      <p:to>
                                        <p:strVal val="visible"/>
                                      </p:to>
                                    </p:set>
                                    <p:animEffect filter="dissolve" transition="in">
                                      <p:cBhvr>
                                        <p:cTn id="15" dur="700"/>
                                        <p:tgtEl>
                                          <p:spTgt spid="188">
                                            <p:txEl>
                                              <p:pRg st="1" end="1"/>
                                            </p:txEl>
                                          </p:spTgt>
                                        </p:tgtEl>
                                      </p:cBhvr>
                                    </p:animEffect>
                                  </p:childTnLst>
                                </p:cTn>
                              </p:par>
                            </p:childTnLst>
                          </p:cTn>
                        </p:par>
                        <p:par>
                          <p:cTn id="16" fill="hold">
                            <p:stCondLst>
                              <p:cond delay="700"/>
                            </p:stCondLst>
                            <p:childTnLst>
                              <p:par>
                                <p:cTn id="17" presetClass="entr" nodeType="afterEffect" presetID="9" grpId="1" fill="hold">
                                  <p:stCondLst>
                                    <p:cond delay="0"/>
                                  </p:stCondLst>
                                  <p:iterate type="el" backwards="0">
                                    <p:tmAbs val="0"/>
                                  </p:iterate>
                                  <p:childTnLst>
                                    <p:set>
                                      <p:cBhvr>
                                        <p:cTn id="18" fill="hold"/>
                                        <p:tgtEl>
                                          <p:spTgt spid="188">
                                            <p:txEl>
                                              <p:pRg st="2" end="2"/>
                                            </p:txEl>
                                          </p:spTgt>
                                        </p:tgtEl>
                                        <p:attrNameLst>
                                          <p:attrName>style.visibility</p:attrName>
                                        </p:attrNameLst>
                                      </p:cBhvr>
                                      <p:to>
                                        <p:strVal val="visible"/>
                                      </p:to>
                                    </p:set>
                                    <p:animEffect filter="dissolve" transition="in">
                                      <p:cBhvr>
                                        <p:cTn id="19" dur="700"/>
                                        <p:tgtEl>
                                          <p:spTgt spid="188">
                                            <p:txEl>
                                              <p:pRg st="2" end="2"/>
                                            </p:txEl>
                                          </p:spTgt>
                                        </p:tgtEl>
                                      </p:cBhvr>
                                    </p:animEffect>
                                  </p:childTnLst>
                                </p:cTn>
                              </p:par>
                            </p:childTnLst>
                          </p:cTn>
                        </p:par>
                        <p:par>
                          <p:cTn id="20" fill="hold">
                            <p:stCondLst>
                              <p:cond delay="1400"/>
                            </p:stCondLst>
                            <p:childTnLst>
                              <p:par>
                                <p:cTn id="21" presetClass="entr" nodeType="afterEffect" presetID="9" grpId="1" fill="hold">
                                  <p:stCondLst>
                                    <p:cond delay="0"/>
                                  </p:stCondLst>
                                  <p:iterate type="el" backwards="0">
                                    <p:tmAbs val="0"/>
                                  </p:iterate>
                                  <p:childTnLst>
                                    <p:set>
                                      <p:cBhvr>
                                        <p:cTn id="22" fill="hold"/>
                                        <p:tgtEl>
                                          <p:spTgt spid="188">
                                            <p:txEl>
                                              <p:pRg st="3" end="3"/>
                                            </p:txEl>
                                          </p:spTgt>
                                        </p:tgtEl>
                                        <p:attrNameLst>
                                          <p:attrName>style.visibility</p:attrName>
                                        </p:attrNameLst>
                                      </p:cBhvr>
                                      <p:to>
                                        <p:strVal val="visible"/>
                                      </p:to>
                                    </p:set>
                                    <p:animEffect filter="dissolve" transition="in">
                                      <p:cBhvr>
                                        <p:cTn id="23" dur="700"/>
                                        <p:tgtEl>
                                          <p:spTgt spid="188">
                                            <p:txEl>
                                              <p:pRg st="3" end="3"/>
                                            </p:txEl>
                                          </p:spTgt>
                                        </p:tgtEl>
                                      </p:cBhvr>
                                    </p:animEffect>
                                  </p:childTnLst>
                                </p:cTn>
                              </p:par>
                            </p:childTnLst>
                          </p:cTn>
                        </p:par>
                        <p:par>
                          <p:cTn id="24" fill="hold">
                            <p:stCondLst>
                              <p:cond delay="2100"/>
                            </p:stCondLst>
                            <p:childTnLst>
                              <p:par>
                                <p:cTn id="25" presetClass="entr" nodeType="afterEffect" presetID="9" grpId="1" fill="hold">
                                  <p:stCondLst>
                                    <p:cond delay="0"/>
                                  </p:stCondLst>
                                  <p:iterate type="el" backwards="0">
                                    <p:tmAbs val="0"/>
                                  </p:iterate>
                                  <p:childTnLst>
                                    <p:set>
                                      <p:cBhvr>
                                        <p:cTn id="26" fill="hold"/>
                                        <p:tgtEl>
                                          <p:spTgt spid="188">
                                            <p:txEl>
                                              <p:pRg st="4" end="4"/>
                                            </p:txEl>
                                          </p:spTgt>
                                        </p:tgtEl>
                                        <p:attrNameLst>
                                          <p:attrName>style.visibility</p:attrName>
                                        </p:attrNameLst>
                                      </p:cBhvr>
                                      <p:to>
                                        <p:strVal val="visible"/>
                                      </p:to>
                                    </p:set>
                                    <p:animEffect filter="dissolve" transition="in">
                                      <p:cBhvr>
                                        <p:cTn id="27" dur="700"/>
                                        <p:tgtEl>
                                          <p:spTgt spid="1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1" fill="hold">
                                  <p:stCondLst>
                                    <p:cond delay="0"/>
                                  </p:stCondLst>
                                  <p:iterate type="el" backwards="0">
                                    <p:tmAbs val="0"/>
                                  </p:iterate>
                                  <p:childTnLst>
                                    <p:set>
                                      <p:cBhvr>
                                        <p:cTn id="31" fill="hold"/>
                                        <p:tgtEl>
                                          <p:spTgt spid="188">
                                            <p:txEl>
                                              <p:pRg st="5" end="5"/>
                                            </p:txEl>
                                          </p:spTgt>
                                        </p:tgtEl>
                                        <p:attrNameLst>
                                          <p:attrName>style.visibility</p:attrName>
                                        </p:attrNameLst>
                                      </p:cBhvr>
                                      <p:to>
                                        <p:strVal val="visible"/>
                                      </p:to>
                                    </p:set>
                                    <p:animEffect filter="dissolve" transition="in">
                                      <p:cBhvr>
                                        <p:cTn id="32" dur="700"/>
                                        <p:tgtEl>
                                          <p:spTgt spid="18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9" grpId="1" fill="hold">
                                  <p:stCondLst>
                                    <p:cond delay="0"/>
                                  </p:stCondLst>
                                  <p:iterate type="el" backwards="0">
                                    <p:tmAbs val="0"/>
                                  </p:iterate>
                                  <p:childTnLst>
                                    <p:set>
                                      <p:cBhvr>
                                        <p:cTn id="36" fill="hold"/>
                                        <p:tgtEl>
                                          <p:spTgt spid="188">
                                            <p:txEl>
                                              <p:pRg st="6" end="6"/>
                                            </p:txEl>
                                          </p:spTgt>
                                        </p:tgtEl>
                                        <p:attrNameLst>
                                          <p:attrName>style.visibility</p:attrName>
                                        </p:attrNameLst>
                                      </p:cBhvr>
                                      <p:to>
                                        <p:strVal val="visible"/>
                                      </p:to>
                                    </p:set>
                                    <p:animEffect filter="dissolve" transition="in">
                                      <p:cBhvr>
                                        <p:cTn id="37" dur="700"/>
                                        <p:tgtEl>
                                          <p:spTgt spid="188">
                                            <p:txEl>
                                              <p:pRg st="6" end="6"/>
                                            </p:txEl>
                                          </p:spTgt>
                                        </p:tgtEl>
                                      </p:cBhvr>
                                    </p:animEffect>
                                  </p:childTnLst>
                                </p:cTn>
                              </p:par>
                            </p:childTnLst>
                          </p:cTn>
                        </p:par>
                        <p:par>
                          <p:cTn id="38" fill="hold">
                            <p:stCondLst>
                              <p:cond delay="700"/>
                            </p:stCondLst>
                            <p:childTnLst>
                              <p:par>
                                <p:cTn id="39" presetClass="entr" nodeType="afterEffect" presetID="9" grpId="1" fill="hold">
                                  <p:stCondLst>
                                    <p:cond delay="0"/>
                                  </p:stCondLst>
                                  <p:iterate type="el" backwards="0">
                                    <p:tmAbs val="0"/>
                                  </p:iterate>
                                  <p:childTnLst>
                                    <p:set>
                                      <p:cBhvr>
                                        <p:cTn id="40" fill="hold"/>
                                        <p:tgtEl>
                                          <p:spTgt spid="188">
                                            <p:txEl>
                                              <p:pRg st="7" end="7"/>
                                            </p:txEl>
                                          </p:spTgt>
                                        </p:tgtEl>
                                        <p:attrNameLst>
                                          <p:attrName>style.visibility</p:attrName>
                                        </p:attrNameLst>
                                      </p:cBhvr>
                                      <p:to>
                                        <p:strVal val="visible"/>
                                      </p:to>
                                    </p:set>
                                    <p:animEffect filter="dissolve" transition="in">
                                      <p:cBhvr>
                                        <p:cTn id="41" dur="700"/>
                                        <p:tgtEl>
                                          <p:spTgt spid="188">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ID="9" grpId="1" fill="hold">
                                  <p:stCondLst>
                                    <p:cond delay="0"/>
                                  </p:stCondLst>
                                  <p:iterate type="el" backwards="0">
                                    <p:tmAbs val="0"/>
                                  </p:iterate>
                                  <p:childTnLst>
                                    <p:set>
                                      <p:cBhvr>
                                        <p:cTn id="45" fill="hold"/>
                                        <p:tgtEl>
                                          <p:spTgt spid="188">
                                            <p:txEl>
                                              <p:pRg st="8" end="8"/>
                                            </p:txEl>
                                          </p:spTgt>
                                        </p:tgtEl>
                                        <p:attrNameLst>
                                          <p:attrName>style.visibility</p:attrName>
                                        </p:attrNameLst>
                                      </p:cBhvr>
                                      <p:to>
                                        <p:strVal val="visible"/>
                                      </p:to>
                                    </p:set>
                                    <p:animEffect filter="dissolve" transition="in">
                                      <p:cBhvr>
                                        <p:cTn id="46" dur="700"/>
                                        <p:tgtEl>
                                          <p:spTgt spid="188">
                                            <p:txEl>
                                              <p:pRg st="8" end="8"/>
                                            </p:txEl>
                                          </p:spTgt>
                                        </p:tgtEl>
                                      </p:cBhvr>
                                    </p:animEffect>
                                  </p:childTnLst>
                                </p:cTn>
                              </p:par>
                            </p:childTnLst>
                          </p:cTn>
                        </p:par>
                        <p:par>
                          <p:cTn id="47" fill="hold">
                            <p:stCondLst>
                              <p:cond delay="700"/>
                            </p:stCondLst>
                            <p:childTnLst>
                              <p:par>
                                <p:cTn id="48" presetClass="entr" nodeType="afterEffect" presetID="9" grpId="1" fill="hold">
                                  <p:stCondLst>
                                    <p:cond delay="0"/>
                                  </p:stCondLst>
                                  <p:iterate type="el" backwards="0">
                                    <p:tmAbs val="0"/>
                                  </p:iterate>
                                  <p:childTnLst>
                                    <p:set>
                                      <p:cBhvr>
                                        <p:cTn id="49" fill="hold"/>
                                        <p:tgtEl>
                                          <p:spTgt spid="188">
                                            <p:txEl>
                                              <p:pRg st="9" end="9"/>
                                            </p:txEl>
                                          </p:spTgt>
                                        </p:tgtEl>
                                        <p:attrNameLst>
                                          <p:attrName>style.visibility</p:attrName>
                                        </p:attrNameLst>
                                      </p:cBhvr>
                                      <p:to>
                                        <p:strVal val="visible"/>
                                      </p:to>
                                    </p:set>
                                    <p:animEffect filter="dissolve" transition="in">
                                      <p:cBhvr>
                                        <p:cTn id="50" dur="700"/>
                                        <p:tgtEl>
                                          <p:spTgt spid="188">
                                            <p:txEl>
                                              <p:pRg st="9" end="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8"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Modern agriculture technology - pesticides"/>
          <p:cNvSpPr txBox="1"/>
          <p:nvPr>
            <p:ph type="title"/>
          </p:nvPr>
        </p:nvSpPr>
        <p:spPr>
          <a:prstGeom prst="rect">
            <a:avLst/>
          </a:prstGeom>
        </p:spPr>
        <p:txBody>
          <a:bodyPr/>
          <a:lstStyle/>
          <a:p>
            <a:pPr/>
            <a:r>
              <a:t>Modern agriculture technology - pesticides</a:t>
            </a:r>
          </a:p>
        </p:txBody>
      </p:sp>
      <p:pic>
        <p:nvPicPr>
          <p:cNvPr id="191" name="pesticide-breakdown-by-type.png" descr="pesticide-breakdown-by-type.png"/>
          <p:cNvPicPr>
            <a:picLocks noChangeAspect="1"/>
          </p:cNvPicPr>
          <p:nvPr/>
        </p:nvPicPr>
        <p:blipFill>
          <a:blip r:embed="rId2">
            <a:extLst/>
          </a:blip>
          <a:stretch>
            <a:fillRect/>
          </a:stretch>
        </p:blipFill>
        <p:spPr>
          <a:xfrm>
            <a:off x="2053993" y="2730137"/>
            <a:ext cx="9543507" cy="673659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pesticide-use-per-hectare-of-cropland.png" descr="pesticide-use-per-hectare-of-cropland.png"/>
          <p:cNvPicPr>
            <a:picLocks noChangeAspect="1"/>
          </p:cNvPicPr>
          <p:nvPr/>
        </p:nvPicPr>
        <p:blipFill>
          <a:blip r:embed="rId2">
            <a:extLst/>
          </a:blip>
          <a:stretch>
            <a:fillRect/>
          </a:stretch>
        </p:blipFill>
        <p:spPr>
          <a:xfrm>
            <a:off x="0" y="286870"/>
            <a:ext cx="13004800" cy="917986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Improving varieties - Selective breeding"/>
          <p:cNvSpPr txBox="1"/>
          <p:nvPr>
            <p:ph type="title"/>
          </p:nvPr>
        </p:nvSpPr>
        <p:spPr>
          <a:prstGeom prst="rect">
            <a:avLst/>
          </a:prstGeom>
        </p:spPr>
        <p:txBody>
          <a:bodyPr/>
          <a:lstStyle>
            <a:lvl1pPr>
              <a:defRPr>
                <a:solidFill>
                  <a:srgbClr val="565F5F"/>
                </a:solidFill>
              </a:defRPr>
            </a:lvl1pPr>
          </a:lstStyle>
          <a:p>
            <a:pPr/>
            <a:r>
              <a:t>Improving varieties - Selective breeding</a:t>
            </a:r>
          </a:p>
        </p:txBody>
      </p:sp>
      <p:sp>
        <p:nvSpPr>
          <p:cNvPr id="196" name="Artificial selection, also known as selective breeding, means human select those with desirable traits and only allow them to breed, generation after generation.…"/>
          <p:cNvSpPr txBox="1"/>
          <p:nvPr>
            <p:ph type="body" idx="1"/>
          </p:nvPr>
        </p:nvSpPr>
        <p:spPr>
          <a:xfrm>
            <a:off x="787400" y="3221004"/>
            <a:ext cx="11430000" cy="5715001"/>
          </a:xfrm>
          <a:prstGeom prst="rect">
            <a:avLst/>
          </a:prstGeom>
        </p:spPr>
        <p:txBody>
          <a:bodyPr/>
          <a:lstStyle/>
          <a:p>
            <a:pPr marL="466611" indent="-466611" defTabSz="457200">
              <a:spcBef>
                <a:spcPts val="2000"/>
              </a:spcBef>
              <a:buSzPct val="100000"/>
              <a:buChar char="•"/>
              <a:defRPr sz="3000">
                <a:solidFill>
                  <a:srgbClr val="565F5F"/>
                </a:solidFill>
                <a:latin typeface="Helvetica"/>
                <a:ea typeface="Helvetica"/>
                <a:cs typeface="Helvetica"/>
                <a:sym typeface="Helvetica"/>
              </a:defRPr>
            </a:pPr>
            <a:r>
              <a:t>Artificial selection, also known as </a:t>
            </a:r>
            <a:r>
              <a:rPr b="1"/>
              <a:t>selective breeding</a:t>
            </a:r>
            <a:r>
              <a:t>, means human select those with desirable traits and only allow them to breed, </a:t>
            </a:r>
            <a:r>
              <a:rPr>
                <a:solidFill>
                  <a:schemeClr val="accent3">
                    <a:hueOff val="-216589"/>
                    <a:satOff val="-8555"/>
                    <a:lumOff val="-17601"/>
                  </a:schemeClr>
                </a:solidFill>
              </a:rPr>
              <a:t>generation after generation</a:t>
            </a:r>
            <a:r>
              <a:t>.</a:t>
            </a:r>
          </a:p>
          <a:p>
            <a:pPr marL="466611" indent="-466611" defTabSz="457200">
              <a:spcBef>
                <a:spcPts val="2000"/>
              </a:spcBef>
              <a:buSzPct val="100000"/>
              <a:buChar char="•"/>
              <a:defRPr sz="3000">
                <a:solidFill>
                  <a:srgbClr val="565F5F"/>
                </a:solidFill>
                <a:latin typeface="Helvetica"/>
                <a:ea typeface="Helvetica"/>
                <a:cs typeface="Helvetica"/>
                <a:sym typeface="Helvetica"/>
              </a:defRPr>
            </a:pPr>
            <a:r>
              <a:t>Artificial selection has increased the yields of crops and made them more resistant to poor soil, drought and diseases.</a:t>
            </a:r>
          </a:p>
          <a:p>
            <a:pPr marL="466611" indent="-466611" defTabSz="457200">
              <a:spcBef>
                <a:spcPts val="2000"/>
              </a:spcBef>
              <a:buSzPct val="100000"/>
              <a:buChar char="•"/>
              <a:defRPr sz="3000">
                <a:solidFill>
                  <a:srgbClr val="565F5F"/>
                </a:solidFill>
                <a:latin typeface="Helvetica"/>
                <a:ea typeface="Helvetica"/>
                <a:cs typeface="Helvetica"/>
                <a:sym typeface="Helvetica"/>
              </a:defRPr>
            </a:pPr>
            <a:r>
              <a:t>It has been used to produce animals with more meat, more milk, more wool etc., as well as a wider variety of forms.</a:t>
            </a:r>
          </a:p>
          <a:p>
            <a:pPr marL="466611" indent="-466611" defTabSz="457200">
              <a:spcBef>
                <a:spcPts val="2000"/>
              </a:spcBef>
              <a:buSzPct val="100000"/>
              <a:buChar char="•"/>
              <a:defRPr sz="3000">
                <a:solidFill>
                  <a:srgbClr val="565F5F"/>
                </a:solidFill>
                <a:latin typeface="Helvetica"/>
                <a:ea typeface="Helvetica"/>
                <a:cs typeface="Helvetica"/>
                <a:sym typeface="Helvetica"/>
              </a:defRPr>
            </a:pPr>
            <a:r>
              <a:t>Artificial selection has been used with farm crops and domesticated animals for thousands of years.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96">
                                            <p:bg/>
                                          </p:spTgt>
                                        </p:tgtEl>
                                        <p:attrNameLst>
                                          <p:attrName>style.visibility</p:attrName>
                                        </p:attrNameLst>
                                      </p:cBhvr>
                                      <p:to>
                                        <p:strVal val="visible"/>
                                      </p:to>
                                    </p:set>
                                    <p:anim calcmode="lin" valueType="num">
                                      <p:cBhvr>
                                        <p:cTn id="7" dur="1000" fill="hold"/>
                                        <p:tgtEl>
                                          <p:spTgt spid="196">
                                            <p:bg/>
                                          </p:spTgt>
                                        </p:tgtEl>
                                        <p:attrNameLst>
                                          <p:attrName>ppt_w</p:attrName>
                                        </p:attrNameLst>
                                      </p:cBhvr>
                                      <p:tavLst>
                                        <p:tav tm="0">
                                          <p:val>
                                            <p:strVal val="4*#ppt_w"/>
                                          </p:val>
                                        </p:tav>
                                        <p:tav tm="100000">
                                          <p:val>
                                            <p:strVal val="#ppt_w"/>
                                          </p:val>
                                        </p:tav>
                                      </p:tavLst>
                                    </p:anim>
                                    <p:anim calcmode="lin" valueType="num">
                                      <p:cBhvr>
                                        <p:cTn id="8" dur="1000" fill="hold"/>
                                        <p:tgtEl>
                                          <p:spTgt spid="196">
                                            <p:bg/>
                                          </p:spTgt>
                                        </p:tgtEl>
                                        <p:attrNameLst>
                                          <p:attrName>ppt_h</p:attrName>
                                        </p:attrNameLst>
                                      </p:cBhvr>
                                      <p:tavLst>
                                        <p:tav tm="0">
                                          <p:val>
                                            <p:strVal val="4*#ppt_h"/>
                                          </p:val>
                                        </p:tav>
                                        <p:tav tm="100000">
                                          <p:val>
                                            <p:strVal val="#ppt_h"/>
                                          </p:val>
                                        </p:tav>
                                      </p:tavLst>
                                    </p:anim>
                                  </p:childTnLst>
                                </p:cTn>
                              </p:par>
                              <p:par>
                                <p:cTn id="9" presetClass="entr" nodeType="withEffect" presetSubtype="32" presetID="23" grpId="1" fill="hold">
                                  <p:stCondLst>
                                    <p:cond delay="0"/>
                                  </p:stCondLst>
                                  <p:iterate type="el" backwards="0">
                                    <p:tmAbs val="0"/>
                                  </p:iterate>
                                  <p:childTnLst>
                                    <p:set>
                                      <p:cBhvr>
                                        <p:cTn id="10" fill="hold"/>
                                        <p:tgtEl>
                                          <p:spTgt spid="196">
                                            <p:txEl>
                                              <p:pRg st="0" end="0"/>
                                            </p:txEl>
                                          </p:spTgt>
                                        </p:tgtEl>
                                        <p:attrNameLst>
                                          <p:attrName>style.visibility</p:attrName>
                                        </p:attrNameLst>
                                      </p:cBhvr>
                                      <p:to>
                                        <p:strVal val="visible"/>
                                      </p:to>
                                    </p:set>
                                    <p:anim calcmode="lin" valueType="num">
                                      <p:cBhvr>
                                        <p:cTn id="11" dur="1000" fill="hold"/>
                                        <p:tgtEl>
                                          <p:spTgt spid="196">
                                            <p:txEl>
                                              <p:pRg st="0" end="0"/>
                                            </p:txEl>
                                          </p:spTgt>
                                        </p:tgtEl>
                                        <p:attrNameLst>
                                          <p:attrName>ppt_w</p:attrName>
                                        </p:attrNameLst>
                                      </p:cBhvr>
                                      <p:tavLst>
                                        <p:tav tm="0">
                                          <p:val>
                                            <p:strVal val="4*#ppt_w"/>
                                          </p:val>
                                        </p:tav>
                                        <p:tav tm="100000">
                                          <p:val>
                                            <p:strVal val="#ppt_w"/>
                                          </p:val>
                                        </p:tav>
                                      </p:tavLst>
                                    </p:anim>
                                    <p:anim calcmode="lin" valueType="num">
                                      <p:cBhvr>
                                        <p:cTn id="12" dur="1000" fill="hold"/>
                                        <p:tgtEl>
                                          <p:spTgt spid="196">
                                            <p:txEl>
                                              <p:pRg st="0" end="0"/>
                                            </p:txEl>
                                          </p:spTgt>
                                        </p:tgtEl>
                                        <p:attrNameLst>
                                          <p:attrName>ppt_h</p:attrName>
                                        </p:attrNameLst>
                                      </p:cBhvr>
                                      <p:tavLst>
                                        <p:tav tm="0">
                                          <p:val>
                                            <p:strVal val="4*#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23" grpId="1" fill="hold">
                                  <p:stCondLst>
                                    <p:cond delay="0"/>
                                  </p:stCondLst>
                                  <p:iterate type="el" backwards="0">
                                    <p:tmAbs val="0"/>
                                  </p:iterate>
                                  <p:childTnLst>
                                    <p:set>
                                      <p:cBhvr>
                                        <p:cTn id="16" fill="hold"/>
                                        <p:tgtEl>
                                          <p:spTgt spid="196">
                                            <p:txEl>
                                              <p:pRg st="1" end="1"/>
                                            </p:txEl>
                                          </p:spTgt>
                                        </p:tgtEl>
                                        <p:attrNameLst>
                                          <p:attrName>style.visibility</p:attrName>
                                        </p:attrNameLst>
                                      </p:cBhvr>
                                      <p:to>
                                        <p:strVal val="visible"/>
                                      </p:to>
                                    </p:set>
                                    <p:anim calcmode="lin" valueType="num">
                                      <p:cBhvr>
                                        <p:cTn id="17" dur="1000" fill="hold"/>
                                        <p:tgtEl>
                                          <p:spTgt spid="196">
                                            <p:txEl>
                                              <p:pRg st="1" end="1"/>
                                            </p:txEl>
                                          </p:spTgt>
                                        </p:tgtEl>
                                        <p:attrNameLst>
                                          <p:attrName>ppt_w</p:attrName>
                                        </p:attrNameLst>
                                      </p:cBhvr>
                                      <p:tavLst>
                                        <p:tav tm="0">
                                          <p:val>
                                            <p:strVal val="4*#ppt_w"/>
                                          </p:val>
                                        </p:tav>
                                        <p:tav tm="100000">
                                          <p:val>
                                            <p:strVal val="#ppt_w"/>
                                          </p:val>
                                        </p:tav>
                                      </p:tavLst>
                                    </p:anim>
                                    <p:anim calcmode="lin" valueType="num">
                                      <p:cBhvr>
                                        <p:cTn id="18" dur="1000" fill="hold"/>
                                        <p:tgtEl>
                                          <p:spTgt spid="196">
                                            <p:txEl>
                                              <p:pRg st="1" end="1"/>
                                            </p:txEl>
                                          </p:spTgt>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23" grpId="1" fill="hold">
                                  <p:stCondLst>
                                    <p:cond delay="0"/>
                                  </p:stCondLst>
                                  <p:iterate type="el" backwards="0">
                                    <p:tmAbs val="0"/>
                                  </p:iterate>
                                  <p:childTnLst>
                                    <p:set>
                                      <p:cBhvr>
                                        <p:cTn id="22" fill="hold"/>
                                        <p:tgtEl>
                                          <p:spTgt spid="196">
                                            <p:txEl>
                                              <p:pRg st="2" end="2"/>
                                            </p:txEl>
                                          </p:spTgt>
                                        </p:tgtEl>
                                        <p:attrNameLst>
                                          <p:attrName>style.visibility</p:attrName>
                                        </p:attrNameLst>
                                      </p:cBhvr>
                                      <p:to>
                                        <p:strVal val="visible"/>
                                      </p:to>
                                    </p:set>
                                    <p:anim calcmode="lin" valueType="num">
                                      <p:cBhvr>
                                        <p:cTn id="23" dur="1000" fill="hold"/>
                                        <p:tgtEl>
                                          <p:spTgt spid="196">
                                            <p:txEl>
                                              <p:pRg st="2" end="2"/>
                                            </p:txEl>
                                          </p:spTgt>
                                        </p:tgtEl>
                                        <p:attrNameLst>
                                          <p:attrName>ppt_w</p:attrName>
                                        </p:attrNameLst>
                                      </p:cBhvr>
                                      <p:tavLst>
                                        <p:tav tm="0">
                                          <p:val>
                                            <p:strVal val="4*#ppt_w"/>
                                          </p:val>
                                        </p:tav>
                                        <p:tav tm="100000">
                                          <p:val>
                                            <p:strVal val="#ppt_w"/>
                                          </p:val>
                                        </p:tav>
                                      </p:tavLst>
                                    </p:anim>
                                    <p:anim calcmode="lin" valueType="num">
                                      <p:cBhvr>
                                        <p:cTn id="24" dur="1000" fill="hold"/>
                                        <p:tgtEl>
                                          <p:spTgt spid="196">
                                            <p:txEl>
                                              <p:pRg st="2" end="2"/>
                                            </p:txEl>
                                          </p:spTgt>
                                        </p:tgtEl>
                                        <p:attrNameLst>
                                          <p:attrName>ppt_h</p:attrName>
                                        </p:attrNameLst>
                                      </p:cBhvr>
                                      <p:tavLst>
                                        <p:tav tm="0">
                                          <p:val>
                                            <p:strVal val="4*#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23" grpId="1" fill="hold">
                                  <p:stCondLst>
                                    <p:cond delay="0"/>
                                  </p:stCondLst>
                                  <p:iterate type="el" backwards="0">
                                    <p:tmAbs val="0"/>
                                  </p:iterate>
                                  <p:childTnLst>
                                    <p:set>
                                      <p:cBhvr>
                                        <p:cTn id="28" fill="hold"/>
                                        <p:tgtEl>
                                          <p:spTgt spid="196">
                                            <p:txEl>
                                              <p:pRg st="3" end="3"/>
                                            </p:txEl>
                                          </p:spTgt>
                                        </p:tgtEl>
                                        <p:attrNameLst>
                                          <p:attrName>style.visibility</p:attrName>
                                        </p:attrNameLst>
                                      </p:cBhvr>
                                      <p:to>
                                        <p:strVal val="visible"/>
                                      </p:to>
                                    </p:set>
                                    <p:anim calcmode="lin" valueType="num">
                                      <p:cBhvr>
                                        <p:cTn id="29" dur="1000" fill="hold"/>
                                        <p:tgtEl>
                                          <p:spTgt spid="196">
                                            <p:txEl>
                                              <p:pRg st="3" end="3"/>
                                            </p:txEl>
                                          </p:spTgt>
                                        </p:tgtEl>
                                        <p:attrNameLst>
                                          <p:attrName>ppt_w</p:attrName>
                                        </p:attrNameLst>
                                      </p:cBhvr>
                                      <p:tavLst>
                                        <p:tav tm="0">
                                          <p:val>
                                            <p:strVal val="4*#ppt_w"/>
                                          </p:val>
                                        </p:tav>
                                        <p:tav tm="100000">
                                          <p:val>
                                            <p:strVal val="#ppt_w"/>
                                          </p:val>
                                        </p:tav>
                                      </p:tavLst>
                                    </p:anim>
                                    <p:anim calcmode="lin" valueType="num">
                                      <p:cBhvr>
                                        <p:cTn id="30" dur="1000" fill="hold"/>
                                        <p:tgtEl>
                                          <p:spTgt spid="196">
                                            <p:txEl>
                                              <p:pRg st="3" end="3"/>
                                            </p:txEl>
                                          </p:spTgt>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6"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Contents"/>
          <p:cNvSpPr txBox="1"/>
          <p:nvPr>
            <p:ph type="title"/>
          </p:nvPr>
        </p:nvSpPr>
        <p:spPr>
          <a:prstGeom prst="rect">
            <a:avLst/>
          </a:prstGeom>
        </p:spPr>
        <p:txBody>
          <a:bodyPr/>
          <a:lstStyle/>
          <a:p>
            <a:pPr/>
            <a:r>
              <a:t>Contents</a:t>
            </a:r>
          </a:p>
        </p:txBody>
      </p:sp>
      <p:sp>
        <p:nvSpPr>
          <p:cNvPr id="123" name="Food production…"/>
          <p:cNvSpPr txBox="1"/>
          <p:nvPr>
            <p:ph type="body" idx="1"/>
          </p:nvPr>
        </p:nvSpPr>
        <p:spPr>
          <a:prstGeom prst="rect">
            <a:avLst/>
          </a:prstGeom>
        </p:spPr>
        <p:txBody>
          <a:bodyPr/>
          <a:lstStyle/>
          <a:p>
            <a:pPr>
              <a:buBlip>
                <a:blip r:embed="rId2"/>
              </a:buBlip>
            </a:pPr>
            <a:r>
              <a:t>Food production</a:t>
            </a:r>
          </a:p>
          <a:p>
            <a:pPr>
              <a:buBlip>
                <a:blip r:embed="rId2"/>
              </a:buBlip>
            </a:pPr>
            <a:r>
              <a:t>Habitat destruction</a:t>
            </a:r>
          </a:p>
          <a:p>
            <a:pPr>
              <a:buBlip>
                <a:blip r:embed="rId2"/>
              </a:buBlip>
            </a:pPr>
            <a:r>
              <a:t>Pollution</a:t>
            </a:r>
          </a:p>
          <a:p>
            <a:pPr>
              <a:buBlip>
                <a:blip r:embed="rId2"/>
              </a:buBlip>
            </a:pPr>
            <a:r>
              <a:t>Conservation - resources</a:t>
            </a:r>
          </a:p>
          <a:p>
            <a:pPr>
              <a:buBlip>
                <a:blip r:embed="rId2"/>
              </a:buBlip>
            </a:pPr>
            <a:r>
              <a:t>Conservation - species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Improving varieties - Selective breeding"/>
          <p:cNvSpPr txBox="1"/>
          <p:nvPr>
            <p:ph type="title"/>
          </p:nvPr>
        </p:nvSpPr>
        <p:spPr>
          <a:prstGeom prst="rect">
            <a:avLst/>
          </a:prstGeom>
        </p:spPr>
        <p:txBody>
          <a:bodyPr/>
          <a:lstStyle/>
          <a:p>
            <a:pPr/>
            <a:r>
              <a:t>Improving varieties - Selective breeding</a:t>
            </a:r>
          </a:p>
        </p:txBody>
      </p:sp>
      <p:pic>
        <p:nvPicPr>
          <p:cNvPr id="199" name="th.jpeg" descr="th.jpeg"/>
          <p:cNvPicPr>
            <a:picLocks noChangeAspect="1"/>
          </p:cNvPicPr>
          <p:nvPr/>
        </p:nvPicPr>
        <p:blipFill>
          <a:blip r:embed="rId2">
            <a:extLst/>
          </a:blip>
          <a:stretch>
            <a:fillRect/>
          </a:stretch>
        </p:blipFill>
        <p:spPr>
          <a:xfrm>
            <a:off x="6089989" y="5870435"/>
            <a:ext cx="6019801" cy="3149601"/>
          </a:xfrm>
          <a:prstGeom prst="rect">
            <a:avLst/>
          </a:prstGeom>
          <a:ln w="12700">
            <a:miter lim="400000"/>
          </a:ln>
        </p:spPr>
      </p:pic>
      <p:pic>
        <p:nvPicPr>
          <p:cNvPr id="200" name="th-2.jpeg" descr="th-2.jpeg"/>
          <p:cNvPicPr>
            <a:picLocks noChangeAspect="1"/>
          </p:cNvPicPr>
          <p:nvPr/>
        </p:nvPicPr>
        <p:blipFill>
          <a:blip r:embed="rId3">
            <a:extLst/>
          </a:blip>
          <a:stretch>
            <a:fillRect/>
          </a:stretch>
        </p:blipFill>
        <p:spPr>
          <a:xfrm>
            <a:off x="878376" y="3143807"/>
            <a:ext cx="6153980" cy="298610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15" grpId="1" fill="hold">
                                  <p:stCondLst>
                                    <p:cond delay="0"/>
                                  </p:stCondLst>
                                  <p:iterate type="el" backwards="0">
                                    <p:tmAbs val="0"/>
                                  </p:iterate>
                                  <p:childTnLst>
                                    <p:set>
                                      <p:cBhvr>
                                        <p:cTn id="6" fill="hold"/>
                                        <p:tgtEl>
                                          <p:spTgt spid="199"/>
                                        </p:tgtEl>
                                        <p:attrNameLst>
                                          <p:attrName>style.visibility</p:attrName>
                                        </p:attrNameLst>
                                      </p:cBhvr>
                                      <p:to>
                                        <p:strVal val="visible"/>
                                      </p:to>
                                    </p:set>
                                    <p:anim calcmode="lin" valueType="num">
                                      <p:cBhvr>
                                        <p:cTn id="7" dur="1000" fill="hold"/>
                                        <p:tgtEl>
                                          <p:spTgt spid="199"/>
                                        </p:tgtEl>
                                        <p:attrNameLst>
                                          <p:attrName>ppt_w</p:attrName>
                                        </p:attrNameLst>
                                      </p:cBhvr>
                                      <p:tavLst>
                                        <p:tav tm="0">
                                          <p:val>
                                            <p:fltVal val="0"/>
                                          </p:val>
                                        </p:tav>
                                        <p:tav tm="100000">
                                          <p:val>
                                            <p:strVal val="#ppt_w"/>
                                          </p:val>
                                        </p:tav>
                                      </p:tavLst>
                                    </p:anim>
                                    <p:anim calcmode="lin" valueType="num">
                                      <p:cBhvr>
                                        <p:cTn id="8" dur="1000" fill="hold"/>
                                        <p:tgtEl>
                                          <p:spTgt spid="199"/>
                                        </p:tgtEl>
                                        <p:attrNameLst>
                                          <p:attrName>ppt_h</p:attrName>
                                        </p:attrNameLst>
                                      </p:cBhvr>
                                      <p:tavLst>
                                        <p:tav tm="0">
                                          <p:val>
                                            <p:fltVal val="0"/>
                                          </p:val>
                                        </p:tav>
                                        <p:tav tm="100000">
                                          <p:val>
                                            <p:strVal val="#ppt_h"/>
                                          </p:val>
                                        </p:tav>
                                      </p:tavLst>
                                    </p:anim>
                                    <p:anim calcmode="lin" valueType="num">
                                      <p:cBhvr>
                                        <p:cTn id="9" dur="1000" fill="hold"/>
                                        <p:tgtEl>
                                          <p:spTgt spid="19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9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2" name="artificial-natural-corn1.0.png.jpeg" descr="artificial-natural-corn1.0.png.jpeg"/>
          <p:cNvPicPr>
            <a:picLocks noChangeAspect="1"/>
          </p:cNvPicPr>
          <p:nvPr/>
        </p:nvPicPr>
        <p:blipFill>
          <a:blip r:embed="rId2">
            <a:extLst/>
          </a:blip>
          <a:stretch>
            <a:fillRect/>
          </a:stretch>
        </p:blipFill>
        <p:spPr>
          <a:xfrm>
            <a:off x="-132257" y="286558"/>
            <a:ext cx="13004801" cy="919005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Famine"/>
          <p:cNvSpPr txBox="1"/>
          <p:nvPr>
            <p:ph type="title"/>
          </p:nvPr>
        </p:nvSpPr>
        <p:spPr>
          <a:prstGeom prst="rect">
            <a:avLst/>
          </a:prstGeom>
        </p:spPr>
        <p:txBody>
          <a:bodyPr/>
          <a:lstStyle/>
          <a:p>
            <a:pPr/>
            <a:r>
              <a:t>Famine</a:t>
            </a:r>
          </a:p>
        </p:txBody>
      </p:sp>
      <p:sp>
        <p:nvSpPr>
          <p:cNvPr id="205" name="A famine is a shortage/ scarcity of food over a large area.…"/>
          <p:cNvSpPr txBox="1"/>
          <p:nvPr>
            <p:ph type="body" sz="quarter" idx="1"/>
          </p:nvPr>
        </p:nvSpPr>
        <p:spPr>
          <a:xfrm>
            <a:off x="787400" y="2768600"/>
            <a:ext cx="3547036" cy="5715000"/>
          </a:xfrm>
          <a:prstGeom prst="rect">
            <a:avLst/>
          </a:prstGeom>
        </p:spPr>
        <p:txBody>
          <a:bodyPr/>
          <a:lstStyle/>
          <a:p>
            <a:pPr marL="0" indent="0" defTabSz="457200">
              <a:spcBef>
                <a:spcPts val="0"/>
              </a:spcBef>
              <a:buSzTx/>
              <a:buNone/>
              <a:defRPr sz="2600">
                <a:solidFill>
                  <a:schemeClr val="accent6">
                    <a:satOff val="-18342"/>
                    <a:lumOff val="-41650"/>
                  </a:schemeClr>
                </a:solidFill>
                <a:latin typeface="Helvetica"/>
                <a:ea typeface="Helvetica"/>
                <a:cs typeface="Helvetica"/>
                <a:sym typeface="Helvetica"/>
              </a:defRPr>
            </a:pPr>
            <a:r>
              <a:t>A famine is a shortage/ scarcity of food over a large area. </a:t>
            </a:r>
          </a:p>
          <a:p>
            <a:pPr marL="0" indent="0" defTabSz="457200">
              <a:spcBef>
                <a:spcPts val="0"/>
              </a:spcBef>
              <a:buSzTx/>
              <a:buNone/>
              <a:defRPr sz="2600">
                <a:solidFill>
                  <a:schemeClr val="accent6">
                    <a:satOff val="-18342"/>
                    <a:lumOff val="-41650"/>
                  </a:schemeClr>
                </a:solidFill>
                <a:latin typeface="Helvetica"/>
                <a:ea typeface="Helvetica"/>
                <a:cs typeface="Helvetica"/>
                <a:sym typeface="Helvetica"/>
              </a:defRPr>
            </a:pPr>
          </a:p>
          <a:p>
            <a:pPr marL="0" indent="0" defTabSz="457200">
              <a:spcBef>
                <a:spcPts val="0"/>
              </a:spcBef>
              <a:buSzTx/>
              <a:buNone/>
              <a:defRPr sz="2600">
                <a:solidFill>
                  <a:schemeClr val="accent6">
                    <a:satOff val="-18342"/>
                    <a:lumOff val="-41650"/>
                  </a:schemeClr>
                </a:solidFill>
                <a:latin typeface="Helvetica"/>
                <a:ea typeface="Helvetica"/>
                <a:cs typeface="Helvetica"/>
                <a:sym typeface="Helvetica"/>
              </a:defRPr>
            </a:pPr>
            <a:r>
              <a:t>A famine is an acute episode of extreme hunger that results in excess mortality/ death due to starvation or hunger-induced diseases.</a:t>
            </a:r>
          </a:p>
        </p:txBody>
      </p:sp>
      <p:pic>
        <p:nvPicPr>
          <p:cNvPr id="206" name="图像" descr="图像"/>
          <p:cNvPicPr>
            <a:picLocks noChangeAspect="1"/>
          </p:cNvPicPr>
          <p:nvPr/>
        </p:nvPicPr>
        <p:blipFill>
          <a:blip r:embed="rId2">
            <a:extLst/>
          </a:blip>
          <a:stretch>
            <a:fillRect/>
          </a:stretch>
        </p:blipFill>
        <p:spPr>
          <a:xfrm>
            <a:off x="5157134" y="2543659"/>
            <a:ext cx="5410201" cy="3657601"/>
          </a:xfrm>
          <a:prstGeom prst="rect">
            <a:avLst/>
          </a:prstGeom>
          <a:ln w="12700">
            <a:miter lim="400000"/>
          </a:ln>
        </p:spPr>
      </p:pic>
      <p:pic>
        <p:nvPicPr>
          <p:cNvPr id="207" name="th-3.jpeg" descr="th-3.jpeg"/>
          <p:cNvPicPr>
            <a:picLocks noChangeAspect="1"/>
          </p:cNvPicPr>
          <p:nvPr/>
        </p:nvPicPr>
        <p:blipFill>
          <a:blip r:embed="rId3">
            <a:extLst/>
          </a:blip>
          <a:stretch>
            <a:fillRect/>
          </a:stretch>
        </p:blipFill>
        <p:spPr>
          <a:xfrm>
            <a:off x="7155617" y="5770679"/>
            <a:ext cx="5231163" cy="354262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Famine"/>
          <p:cNvSpPr txBox="1"/>
          <p:nvPr>
            <p:ph type="title"/>
          </p:nvPr>
        </p:nvSpPr>
        <p:spPr>
          <a:xfrm>
            <a:off x="1442338" y="185151"/>
            <a:ext cx="10303721" cy="1651255"/>
          </a:xfrm>
          <a:prstGeom prst="rect">
            <a:avLst/>
          </a:prstGeom>
        </p:spPr>
        <p:txBody>
          <a:bodyPr/>
          <a:lstStyle/>
          <a:p>
            <a:pPr/>
            <a:r>
              <a:t>Famine</a:t>
            </a:r>
          </a:p>
        </p:txBody>
      </p:sp>
      <p:pic>
        <p:nvPicPr>
          <p:cNvPr id="210" name="屏幕快照 2020-02-28 02.24.07.png" descr="屏幕快照 2020-02-28 02.24.07.png"/>
          <p:cNvPicPr>
            <a:picLocks noChangeAspect="1"/>
          </p:cNvPicPr>
          <p:nvPr/>
        </p:nvPicPr>
        <p:blipFill>
          <a:blip r:embed="rId2">
            <a:extLst/>
          </a:blip>
          <a:stretch>
            <a:fillRect/>
          </a:stretch>
        </p:blipFill>
        <p:spPr>
          <a:xfrm>
            <a:off x="91798" y="1972546"/>
            <a:ext cx="13004801" cy="730710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2" name="图像" descr="图像"/>
          <p:cNvPicPr>
            <a:picLocks noChangeAspect="1"/>
          </p:cNvPicPr>
          <p:nvPr/>
        </p:nvPicPr>
        <p:blipFill>
          <a:blip r:embed="rId2">
            <a:extLst/>
          </a:blip>
          <a:stretch>
            <a:fillRect/>
          </a:stretch>
        </p:blipFill>
        <p:spPr>
          <a:xfrm>
            <a:off x="2066972" y="0"/>
            <a:ext cx="8870856" cy="97536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4" name="Famines-and-GDP.png" descr="Famines-and-GDP.png"/>
          <p:cNvPicPr>
            <a:picLocks noChangeAspect="1"/>
          </p:cNvPicPr>
          <p:nvPr/>
        </p:nvPicPr>
        <p:blipFill>
          <a:blip r:embed="rId3">
            <a:extLst/>
          </a:blip>
          <a:stretch>
            <a:fillRect/>
          </a:stretch>
        </p:blipFill>
        <p:spPr>
          <a:xfrm>
            <a:off x="0" y="649120"/>
            <a:ext cx="13004800" cy="845536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Why do famines happen?"/>
          <p:cNvSpPr txBox="1"/>
          <p:nvPr>
            <p:ph type="title"/>
          </p:nvPr>
        </p:nvSpPr>
        <p:spPr>
          <a:prstGeom prst="rect">
            <a:avLst/>
          </a:prstGeom>
        </p:spPr>
        <p:txBody>
          <a:bodyPr/>
          <a:lstStyle/>
          <a:p>
            <a:pPr/>
            <a:r>
              <a:t>Why do famines happen?</a:t>
            </a:r>
          </a:p>
        </p:txBody>
      </p:sp>
      <p:sp>
        <p:nvSpPr>
          <p:cNvPr id="219" name="Causes contributing to famines:…"/>
          <p:cNvSpPr txBox="1"/>
          <p:nvPr>
            <p:ph type="body" sz="half" idx="1"/>
          </p:nvPr>
        </p:nvSpPr>
        <p:spPr>
          <a:xfrm>
            <a:off x="865605" y="2348268"/>
            <a:ext cx="4496146" cy="6983967"/>
          </a:xfrm>
          <a:prstGeom prst="rect">
            <a:avLst/>
          </a:prstGeom>
        </p:spPr>
        <p:txBody>
          <a:bodyPr/>
          <a:lstStyle/>
          <a:p>
            <a:pPr marL="0" indent="0" defTabSz="416052">
              <a:spcBef>
                <a:spcPts val="1800"/>
              </a:spcBef>
              <a:buSzTx/>
              <a:buNone/>
              <a:defRPr sz="2366">
                <a:solidFill>
                  <a:srgbClr val="212121"/>
                </a:solidFill>
                <a:latin typeface="Helvetica"/>
                <a:ea typeface="Helvetica"/>
                <a:cs typeface="Helvetica"/>
                <a:sym typeface="Helvetica"/>
              </a:defRPr>
            </a:pPr>
            <a:r>
              <a:t>Causes contributing to famines:</a:t>
            </a:r>
          </a:p>
          <a:p>
            <a:pPr marL="258748" indent="-258748" defTabSz="416052">
              <a:spcBef>
                <a:spcPts val="1800"/>
              </a:spcBef>
              <a:buSzPct val="100000"/>
              <a:buChar char="•"/>
              <a:defRPr sz="2366">
                <a:solidFill>
                  <a:srgbClr val="212121"/>
                </a:solidFill>
                <a:latin typeface="Helvetica"/>
                <a:ea typeface="Helvetica"/>
                <a:cs typeface="Helvetica"/>
                <a:sym typeface="Helvetica"/>
              </a:defRPr>
            </a:pPr>
            <a:r>
              <a:t>Food scarcity (due to </a:t>
            </a:r>
            <a:r>
              <a:rPr b="1"/>
              <a:t>drought</a:t>
            </a:r>
            <a:r>
              <a:t>, </a:t>
            </a:r>
            <a:r>
              <a:rPr b="1"/>
              <a:t>flooding</a:t>
            </a:r>
            <a:r>
              <a:t>)</a:t>
            </a:r>
          </a:p>
          <a:p>
            <a:pPr marL="258748" indent="-258748" defTabSz="416052">
              <a:spcBef>
                <a:spcPts val="1800"/>
              </a:spcBef>
              <a:buSzPct val="100000"/>
              <a:buChar char="•"/>
              <a:defRPr sz="2366">
                <a:solidFill>
                  <a:srgbClr val="212121"/>
                </a:solidFill>
                <a:latin typeface="Helvetica"/>
                <a:ea typeface="Helvetica"/>
                <a:cs typeface="Helvetica"/>
                <a:sym typeface="Helvetica"/>
              </a:defRPr>
            </a:pPr>
            <a:r>
              <a:t>Poverty</a:t>
            </a:r>
          </a:p>
          <a:p>
            <a:pPr marL="258748" indent="-258748" defTabSz="416052">
              <a:spcBef>
                <a:spcPts val="1800"/>
              </a:spcBef>
              <a:buSzPct val="100000"/>
              <a:buChar char="•"/>
              <a:defRPr sz="2366">
                <a:solidFill>
                  <a:srgbClr val="212121"/>
                </a:solidFill>
                <a:latin typeface="Helvetica"/>
                <a:ea typeface="Helvetica"/>
                <a:cs typeface="Helvetica"/>
                <a:sym typeface="Helvetica"/>
              </a:defRPr>
            </a:pPr>
            <a:r>
              <a:t>Increasing population</a:t>
            </a:r>
          </a:p>
          <a:p>
            <a:pPr marL="258748" indent="-258748" defTabSz="416052">
              <a:spcBef>
                <a:spcPts val="1800"/>
              </a:spcBef>
              <a:buSzPct val="100000"/>
              <a:buChar char="•"/>
              <a:defRPr sz="2366">
                <a:solidFill>
                  <a:srgbClr val="212121"/>
                </a:solidFill>
                <a:latin typeface="Helvetica"/>
                <a:ea typeface="Helvetica"/>
                <a:cs typeface="Helvetica"/>
                <a:sym typeface="Helvetica"/>
              </a:defRPr>
            </a:pPr>
            <a:r>
              <a:t>Unequal distribution of food</a:t>
            </a:r>
          </a:p>
          <a:p>
            <a:pPr marL="258748" indent="-258748" defTabSz="416052">
              <a:spcBef>
                <a:spcPts val="1800"/>
              </a:spcBef>
              <a:buSzPct val="100000"/>
              <a:buChar char="•"/>
              <a:defRPr sz="2366">
                <a:solidFill>
                  <a:srgbClr val="212121"/>
                </a:solidFill>
                <a:latin typeface="Helvetica"/>
                <a:ea typeface="Helvetica"/>
                <a:cs typeface="Helvetica"/>
                <a:sym typeface="Helvetica"/>
              </a:defRPr>
            </a:pPr>
          </a:p>
          <a:p>
            <a:pPr marL="0" indent="0" defTabSz="416052">
              <a:spcBef>
                <a:spcPts val="1800"/>
              </a:spcBef>
              <a:buSzTx/>
              <a:buNone/>
              <a:defRPr sz="2366">
                <a:solidFill>
                  <a:srgbClr val="212121"/>
                </a:solidFill>
                <a:latin typeface="Helvetica"/>
                <a:ea typeface="Helvetica"/>
                <a:cs typeface="Helvetica"/>
                <a:sym typeface="Helvetica"/>
              </a:defRPr>
            </a:pPr>
            <a:r>
              <a:t>Further more,</a:t>
            </a:r>
          </a:p>
          <a:p>
            <a:pPr marL="258748" indent="-258748" defTabSz="416052">
              <a:spcBef>
                <a:spcPts val="1800"/>
              </a:spcBef>
              <a:buSzPct val="100000"/>
              <a:buChar char="•"/>
              <a:defRPr sz="2366">
                <a:solidFill>
                  <a:srgbClr val="212121"/>
                </a:solidFill>
                <a:latin typeface="Helvetica"/>
                <a:ea typeface="Helvetica"/>
                <a:cs typeface="Helvetica"/>
                <a:sym typeface="Helvetica"/>
              </a:defRPr>
            </a:pPr>
            <a:r>
              <a:t>Political conflicts, war</a:t>
            </a:r>
          </a:p>
          <a:p>
            <a:pPr marL="258748" indent="-258748" defTabSz="416052">
              <a:spcBef>
                <a:spcPts val="1800"/>
              </a:spcBef>
              <a:buSzPct val="100000"/>
              <a:buChar char="•"/>
              <a:defRPr sz="2366">
                <a:solidFill>
                  <a:srgbClr val="212121"/>
                </a:solidFill>
                <a:latin typeface="Helvetica"/>
                <a:ea typeface="Helvetica"/>
                <a:cs typeface="Helvetica"/>
                <a:sym typeface="Helvetica"/>
              </a:defRPr>
            </a:pPr>
            <a:r>
              <a:t>Access to market (price too high, lack of proper functioning market)</a:t>
            </a:r>
          </a:p>
          <a:p>
            <a:pPr marL="258748" indent="-258748" defTabSz="416052">
              <a:spcBef>
                <a:spcPts val="1800"/>
              </a:spcBef>
              <a:buSzPct val="100000"/>
              <a:buChar char="•"/>
              <a:defRPr sz="2366">
                <a:solidFill>
                  <a:srgbClr val="212121"/>
                </a:solidFill>
                <a:latin typeface="Helvetica"/>
                <a:ea typeface="Helvetica"/>
                <a:cs typeface="Helvetica"/>
                <a:sym typeface="Helvetica"/>
              </a:defRPr>
            </a:pPr>
            <a:r>
              <a:t>Poor healthcare systems</a:t>
            </a:r>
          </a:p>
        </p:txBody>
      </p:sp>
      <p:pic>
        <p:nvPicPr>
          <p:cNvPr id="220" name="图像" descr="图像"/>
          <p:cNvPicPr>
            <a:picLocks noChangeAspect="1"/>
          </p:cNvPicPr>
          <p:nvPr/>
        </p:nvPicPr>
        <p:blipFill>
          <a:blip r:embed="rId3">
            <a:extLst/>
          </a:blip>
          <a:stretch>
            <a:fillRect/>
          </a:stretch>
        </p:blipFill>
        <p:spPr>
          <a:xfrm>
            <a:off x="5550010" y="6676750"/>
            <a:ext cx="7286393" cy="2307359"/>
          </a:xfrm>
          <a:prstGeom prst="rect">
            <a:avLst/>
          </a:prstGeom>
          <a:ln w="12700">
            <a:miter lim="400000"/>
          </a:ln>
        </p:spPr>
      </p:pic>
      <p:pic>
        <p:nvPicPr>
          <p:cNvPr id="221" name="图像" descr="图像"/>
          <p:cNvPicPr>
            <a:picLocks noChangeAspect="1"/>
          </p:cNvPicPr>
          <p:nvPr/>
        </p:nvPicPr>
        <p:blipFill>
          <a:blip r:embed="rId4">
            <a:extLst/>
          </a:blip>
          <a:stretch>
            <a:fillRect/>
          </a:stretch>
        </p:blipFill>
        <p:spPr>
          <a:xfrm>
            <a:off x="6098412" y="2689915"/>
            <a:ext cx="6189589" cy="347348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lt" backwards="0">
                                    <p:tmAbs val="0"/>
                                  </p:iterate>
                                  <p:childTnLst>
                                    <p:set>
                                      <p:cBhvr>
                                        <p:cTn id="6" fill="hold"/>
                                        <p:tgtEl>
                                          <p:spTgt spid="219">
                                            <p:bg/>
                                          </p:spTgt>
                                        </p:tgtEl>
                                        <p:attrNameLst>
                                          <p:attrName>style.visibility</p:attrName>
                                        </p:attrNameLst>
                                      </p:cBhvr>
                                      <p:to>
                                        <p:strVal val="visible"/>
                                      </p:to>
                                    </p:set>
                                    <p:anim calcmode="lin" valueType="num">
                                      <p:cBhvr>
                                        <p:cTn id="7" dur="600" fill="hold"/>
                                        <p:tgtEl>
                                          <p:spTgt spid="219">
                                            <p:bg/>
                                          </p:spTgt>
                                        </p:tgtEl>
                                        <p:attrNameLst>
                                          <p:attrName>ppt_x</p:attrName>
                                        </p:attrNameLst>
                                      </p:cBhvr>
                                      <p:tavLst>
                                        <p:tav tm="0">
                                          <p:val>
                                            <p:strVal val="1+#ppt_w/2"/>
                                          </p:val>
                                        </p:tav>
                                        <p:tav tm="100000">
                                          <p:val>
                                            <p:strVal val="#ppt_x"/>
                                          </p:val>
                                        </p:tav>
                                      </p:tavLst>
                                    </p:anim>
                                    <p:anim calcmode="lin" valueType="num">
                                      <p:cBhvr>
                                        <p:cTn id="8" dur="600" fill="hold"/>
                                        <p:tgtEl>
                                          <p:spTgt spid="219">
                                            <p:bg/>
                                          </p:spTgt>
                                        </p:tgtEl>
                                        <p:attrNameLst>
                                          <p:attrName>ppt_y</p:attrName>
                                        </p:attrNameLst>
                                      </p:cBhvr>
                                      <p:tavLst>
                                        <p:tav tm="0">
                                          <p:val>
                                            <p:strVal val="#ppt_y"/>
                                          </p:val>
                                        </p:tav>
                                        <p:tav tm="100000">
                                          <p:val>
                                            <p:strVal val="#ppt_y"/>
                                          </p:val>
                                        </p:tav>
                                      </p:tavLst>
                                    </p:anim>
                                  </p:childTnLst>
                                </p:cTn>
                              </p:par>
                              <p:par>
                                <p:cTn id="9" presetClass="entr" nodeType="withEffect" presetSubtype="2" presetID="2" grpId="1" fill="hold">
                                  <p:stCondLst>
                                    <p:cond delay="0"/>
                                  </p:stCondLst>
                                  <p:iterate type="lt" backwards="0">
                                    <p:tmAbs val="0"/>
                                  </p:iterate>
                                  <p:childTnLst>
                                    <p:set>
                                      <p:cBhvr>
                                        <p:cTn id="10" fill="hold"/>
                                        <p:tgtEl>
                                          <p:spTgt spid="219">
                                            <p:txEl>
                                              <p:pRg st="0" end="0"/>
                                            </p:txEl>
                                          </p:spTgt>
                                        </p:tgtEl>
                                        <p:attrNameLst>
                                          <p:attrName>style.visibility</p:attrName>
                                        </p:attrNameLst>
                                      </p:cBhvr>
                                      <p:to>
                                        <p:strVal val="visible"/>
                                      </p:to>
                                    </p:set>
                                    <p:anim calcmode="lin" valueType="num">
                                      <p:cBhvr>
                                        <p:cTn id="11" dur="600" fill="hold"/>
                                        <p:tgtEl>
                                          <p:spTgt spid="219">
                                            <p:txEl>
                                              <p:pRg st="0" end="0"/>
                                            </p:txEl>
                                          </p:spTgt>
                                        </p:tgtEl>
                                        <p:attrNameLst>
                                          <p:attrName>ppt_x</p:attrName>
                                        </p:attrNameLst>
                                      </p:cBhvr>
                                      <p:tavLst>
                                        <p:tav tm="0">
                                          <p:val>
                                            <p:strVal val="1+#ppt_w/2"/>
                                          </p:val>
                                        </p:tav>
                                        <p:tav tm="100000">
                                          <p:val>
                                            <p:strVal val="#ppt_x"/>
                                          </p:val>
                                        </p:tav>
                                      </p:tavLst>
                                    </p:anim>
                                    <p:anim calcmode="lin" valueType="num">
                                      <p:cBhvr>
                                        <p:cTn id="12" dur="600" fill="hold"/>
                                        <p:tgtEl>
                                          <p:spTgt spid="2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2" fill="hold">
                                  <p:stCondLst>
                                    <p:cond delay="0"/>
                                  </p:stCondLst>
                                  <p:iterate type="el" backwards="0">
                                    <p:tmAbs val="0"/>
                                  </p:iterate>
                                  <p:childTnLst>
                                    <p:set>
                                      <p:cBhvr>
                                        <p:cTn id="16" fill="hold"/>
                                        <p:tgtEl>
                                          <p:spTgt spid="221"/>
                                        </p:tgtEl>
                                        <p:attrNameLst>
                                          <p:attrName>style.visibility</p:attrName>
                                        </p:attrNameLst>
                                      </p:cBhvr>
                                      <p:to>
                                        <p:strVal val="visible"/>
                                      </p:to>
                                    </p:set>
                                    <p:animEffect filter="wipe(left)" transition="in">
                                      <p:cBhvr>
                                        <p:cTn id="17" dur="700"/>
                                        <p:tgtEl>
                                          <p:spTgt spid="221"/>
                                        </p:tgtEl>
                                      </p:cBhvr>
                                    </p:animEffect>
                                  </p:childTnLst>
                                </p:cTn>
                              </p:par>
                            </p:childTnLst>
                          </p:cTn>
                        </p:par>
                        <p:par>
                          <p:cTn id="18" fill="hold">
                            <p:stCondLst>
                              <p:cond delay="700"/>
                            </p:stCondLst>
                            <p:childTnLst>
                              <p:par>
                                <p:cTn id="19" presetClass="entr" nodeType="afterEffect" presetSubtype="8" presetID="22" grpId="3" fill="hold">
                                  <p:stCondLst>
                                    <p:cond delay="0"/>
                                  </p:stCondLst>
                                  <p:iterate type="el" backwards="0">
                                    <p:tmAbs val="0"/>
                                  </p:iterate>
                                  <p:childTnLst>
                                    <p:set>
                                      <p:cBhvr>
                                        <p:cTn id="20" fill="hold"/>
                                        <p:tgtEl>
                                          <p:spTgt spid="220"/>
                                        </p:tgtEl>
                                        <p:attrNameLst>
                                          <p:attrName>style.visibility</p:attrName>
                                        </p:attrNameLst>
                                      </p:cBhvr>
                                      <p:to>
                                        <p:strVal val="visible"/>
                                      </p:to>
                                    </p:set>
                                    <p:animEffect filter="wipe(left)" transition="in">
                                      <p:cBhvr>
                                        <p:cTn id="21" dur="700"/>
                                        <p:tgtEl>
                                          <p:spTgt spid="220"/>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2" presetID="2" grpId="1" fill="hold">
                                  <p:stCondLst>
                                    <p:cond delay="0"/>
                                  </p:stCondLst>
                                  <p:iterate type="lt" backwards="0">
                                    <p:tmAbs val="0"/>
                                  </p:iterate>
                                  <p:childTnLst>
                                    <p:set>
                                      <p:cBhvr>
                                        <p:cTn id="25" fill="hold"/>
                                        <p:tgtEl>
                                          <p:spTgt spid="219">
                                            <p:txEl>
                                              <p:pRg st="1" end="1"/>
                                            </p:txEl>
                                          </p:spTgt>
                                        </p:tgtEl>
                                        <p:attrNameLst>
                                          <p:attrName>style.visibility</p:attrName>
                                        </p:attrNameLst>
                                      </p:cBhvr>
                                      <p:to>
                                        <p:strVal val="visible"/>
                                      </p:to>
                                    </p:set>
                                    <p:anim calcmode="lin" valueType="num">
                                      <p:cBhvr>
                                        <p:cTn id="26" dur="600" fill="hold"/>
                                        <p:tgtEl>
                                          <p:spTgt spid="219">
                                            <p:txEl>
                                              <p:pRg st="1" end="1"/>
                                            </p:txEl>
                                          </p:spTgt>
                                        </p:tgtEl>
                                        <p:attrNameLst>
                                          <p:attrName>ppt_x</p:attrName>
                                        </p:attrNameLst>
                                      </p:cBhvr>
                                      <p:tavLst>
                                        <p:tav tm="0">
                                          <p:val>
                                            <p:strVal val="1+#ppt_w/2"/>
                                          </p:val>
                                        </p:tav>
                                        <p:tav tm="100000">
                                          <p:val>
                                            <p:strVal val="#ppt_x"/>
                                          </p:val>
                                        </p:tav>
                                      </p:tavLst>
                                    </p:anim>
                                    <p:anim calcmode="lin" valueType="num">
                                      <p:cBhvr>
                                        <p:cTn id="27" dur="600" fill="hold"/>
                                        <p:tgtEl>
                                          <p:spTgt spid="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2" presetID="2" grpId="1" fill="hold">
                                  <p:stCondLst>
                                    <p:cond delay="0"/>
                                  </p:stCondLst>
                                  <p:iterate type="lt" backwards="0">
                                    <p:tmAbs val="0"/>
                                  </p:iterate>
                                  <p:childTnLst>
                                    <p:set>
                                      <p:cBhvr>
                                        <p:cTn id="31" fill="hold"/>
                                        <p:tgtEl>
                                          <p:spTgt spid="219">
                                            <p:txEl>
                                              <p:pRg st="2" end="2"/>
                                            </p:txEl>
                                          </p:spTgt>
                                        </p:tgtEl>
                                        <p:attrNameLst>
                                          <p:attrName>style.visibility</p:attrName>
                                        </p:attrNameLst>
                                      </p:cBhvr>
                                      <p:to>
                                        <p:strVal val="visible"/>
                                      </p:to>
                                    </p:set>
                                    <p:anim calcmode="lin" valueType="num">
                                      <p:cBhvr>
                                        <p:cTn id="32" dur="600" fill="hold"/>
                                        <p:tgtEl>
                                          <p:spTgt spid="219">
                                            <p:txEl>
                                              <p:pRg st="2" end="2"/>
                                            </p:txEl>
                                          </p:spTgt>
                                        </p:tgtEl>
                                        <p:attrNameLst>
                                          <p:attrName>ppt_x</p:attrName>
                                        </p:attrNameLst>
                                      </p:cBhvr>
                                      <p:tavLst>
                                        <p:tav tm="0">
                                          <p:val>
                                            <p:strVal val="1+#ppt_w/2"/>
                                          </p:val>
                                        </p:tav>
                                        <p:tav tm="100000">
                                          <p:val>
                                            <p:strVal val="#ppt_x"/>
                                          </p:val>
                                        </p:tav>
                                      </p:tavLst>
                                    </p:anim>
                                    <p:anim calcmode="lin" valueType="num">
                                      <p:cBhvr>
                                        <p:cTn id="33" dur="600" fill="hold"/>
                                        <p:tgtEl>
                                          <p:spTgt spid="2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2" presetID="2" grpId="1" fill="hold">
                                  <p:stCondLst>
                                    <p:cond delay="0"/>
                                  </p:stCondLst>
                                  <p:iterate type="lt" backwards="0">
                                    <p:tmAbs val="0"/>
                                  </p:iterate>
                                  <p:childTnLst>
                                    <p:set>
                                      <p:cBhvr>
                                        <p:cTn id="37" fill="hold"/>
                                        <p:tgtEl>
                                          <p:spTgt spid="219">
                                            <p:txEl>
                                              <p:pRg st="3" end="3"/>
                                            </p:txEl>
                                          </p:spTgt>
                                        </p:tgtEl>
                                        <p:attrNameLst>
                                          <p:attrName>style.visibility</p:attrName>
                                        </p:attrNameLst>
                                      </p:cBhvr>
                                      <p:to>
                                        <p:strVal val="visible"/>
                                      </p:to>
                                    </p:set>
                                    <p:anim calcmode="lin" valueType="num">
                                      <p:cBhvr>
                                        <p:cTn id="38" dur="600" fill="hold"/>
                                        <p:tgtEl>
                                          <p:spTgt spid="219">
                                            <p:txEl>
                                              <p:pRg st="3" end="3"/>
                                            </p:txEl>
                                          </p:spTgt>
                                        </p:tgtEl>
                                        <p:attrNameLst>
                                          <p:attrName>ppt_x</p:attrName>
                                        </p:attrNameLst>
                                      </p:cBhvr>
                                      <p:tavLst>
                                        <p:tav tm="0">
                                          <p:val>
                                            <p:strVal val="1+#ppt_w/2"/>
                                          </p:val>
                                        </p:tav>
                                        <p:tav tm="100000">
                                          <p:val>
                                            <p:strVal val="#ppt_x"/>
                                          </p:val>
                                        </p:tav>
                                      </p:tavLst>
                                    </p:anim>
                                    <p:anim calcmode="lin" valueType="num">
                                      <p:cBhvr>
                                        <p:cTn id="39" dur="600" fill="hold"/>
                                        <p:tgtEl>
                                          <p:spTgt spid="2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2" presetID="2" grpId="1" fill="hold">
                                  <p:stCondLst>
                                    <p:cond delay="0"/>
                                  </p:stCondLst>
                                  <p:iterate type="lt" backwards="0">
                                    <p:tmAbs val="0"/>
                                  </p:iterate>
                                  <p:childTnLst>
                                    <p:set>
                                      <p:cBhvr>
                                        <p:cTn id="43" fill="hold"/>
                                        <p:tgtEl>
                                          <p:spTgt spid="219">
                                            <p:txEl>
                                              <p:pRg st="4" end="4"/>
                                            </p:txEl>
                                          </p:spTgt>
                                        </p:tgtEl>
                                        <p:attrNameLst>
                                          <p:attrName>style.visibility</p:attrName>
                                        </p:attrNameLst>
                                      </p:cBhvr>
                                      <p:to>
                                        <p:strVal val="visible"/>
                                      </p:to>
                                    </p:set>
                                    <p:anim calcmode="lin" valueType="num">
                                      <p:cBhvr>
                                        <p:cTn id="44" dur="600" fill="hold"/>
                                        <p:tgtEl>
                                          <p:spTgt spid="219">
                                            <p:txEl>
                                              <p:pRg st="4" end="4"/>
                                            </p:txEl>
                                          </p:spTgt>
                                        </p:tgtEl>
                                        <p:attrNameLst>
                                          <p:attrName>ppt_x</p:attrName>
                                        </p:attrNameLst>
                                      </p:cBhvr>
                                      <p:tavLst>
                                        <p:tav tm="0">
                                          <p:val>
                                            <p:strVal val="1+#ppt_w/2"/>
                                          </p:val>
                                        </p:tav>
                                        <p:tav tm="100000">
                                          <p:val>
                                            <p:strVal val="#ppt_x"/>
                                          </p:val>
                                        </p:tav>
                                      </p:tavLst>
                                    </p:anim>
                                    <p:anim calcmode="lin" valueType="num">
                                      <p:cBhvr>
                                        <p:cTn id="45" dur="600" fill="hold"/>
                                        <p:tgtEl>
                                          <p:spTgt spid="2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2" presetID="2" grpId="1" fill="hold">
                                  <p:stCondLst>
                                    <p:cond delay="0"/>
                                  </p:stCondLst>
                                  <p:iterate type="lt" backwards="0">
                                    <p:tmAbs val="0"/>
                                  </p:iterate>
                                  <p:childTnLst>
                                    <p:set>
                                      <p:cBhvr>
                                        <p:cTn id="49" fill="hold"/>
                                        <p:tgtEl>
                                          <p:spTgt spid="219">
                                            <p:txEl>
                                              <p:pRg st="5" end="5"/>
                                            </p:txEl>
                                          </p:spTgt>
                                        </p:tgtEl>
                                        <p:attrNameLst>
                                          <p:attrName>style.visibility</p:attrName>
                                        </p:attrNameLst>
                                      </p:cBhvr>
                                      <p:to>
                                        <p:strVal val="visible"/>
                                      </p:to>
                                    </p:set>
                                    <p:anim calcmode="lin" valueType="num">
                                      <p:cBhvr>
                                        <p:cTn id="50" dur="600" fill="hold"/>
                                        <p:tgtEl>
                                          <p:spTgt spid="219">
                                            <p:txEl>
                                              <p:pRg st="5" end="5"/>
                                            </p:txEl>
                                          </p:spTgt>
                                        </p:tgtEl>
                                        <p:attrNameLst>
                                          <p:attrName>ppt_x</p:attrName>
                                        </p:attrNameLst>
                                      </p:cBhvr>
                                      <p:tavLst>
                                        <p:tav tm="0">
                                          <p:val>
                                            <p:strVal val="1+#ppt_w/2"/>
                                          </p:val>
                                        </p:tav>
                                        <p:tav tm="100000">
                                          <p:val>
                                            <p:strVal val="#ppt_x"/>
                                          </p:val>
                                        </p:tav>
                                      </p:tavLst>
                                    </p:anim>
                                    <p:anim calcmode="lin" valueType="num">
                                      <p:cBhvr>
                                        <p:cTn id="51" dur="600" fill="hold"/>
                                        <p:tgtEl>
                                          <p:spTgt spid="2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2" presetID="2" grpId="1" fill="hold">
                                  <p:stCondLst>
                                    <p:cond delay="0"/>
                                  </p:stCondLst>
                                  <p:iterate type="lt" backwards="0">
                                    <p:tmAbs val="0"/>
                                  </p:iterate>
                                  <p:childTnLst>
                                    <p:set>
                                      <p:cBhvr>
                                        <p:cTn id="55" fill="hold"/>
                                        <p:tgtEl>
                                          <p:spTgt spid="219">
                                            <p:txEl>
                                              <p:pRg st="6" end="6"/>
                                            </p:txEl>
                                          </p:spTgt>
                                        </p:tgtEl>
                                        <p:attrNameLst>
                                          <p:attrName>style.visibility</p:attrName>
                                        </p:attrNameLst>
                                      </p:cBhvr>
                                      <p:to>
                                        <p:strVal val="visible"/>
                                      </p:to>
                                    </p:set>
                                    <p:anim calcmode="lin" valueType="num">
                                      <p:cBhvr>
                                        <p:cTn id="56" dur="600" fill="hold"/>
                                        <p:tgtEl>
                                          <p:spTgt spid="219">
                                            <p:txEl>
                                              <p:pRg st="6" end="6"/>
                                            </p:txEl>
                                          </p:spTgt>
                                        </p:tgtEl>
                                        <p:attrNameLst>
                                          <p:attrName>ppt_x</p:attrName>
                                        </p:attrNameLst>
                                      </p:cBhvr>
                                      <p:tavLst>
                                        <p:tav tm="0">
                                          <p:val>
                                            <p:strVal val="1+#ppt_w/2"/>
                                          </p:val>
                                        </p:tav>
                                        <p:tav tm="100000">
                                          <p:val>
                                            <p:strVal val="#ppt_x"/>
                                          </p:val>
                                        </p:tav>
                                      </p:tavLst>
                                    </p:anim>
                                    <p:anim calcmode="lin" valueType="num">
                                      <p:cBhvr>
                                        <p:cTn id="57" dur="600" fill="hold"/>
                                        <p:tgtEl>
                                          <p:spTgt spid="21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2" presetID="2" grpId="1" fill="hold">
                                  <p:stCondLst>
                                    <p:cond delay="0"/>
                                  </p:stCondLst>
                                  <p:iterate type="lt" backwards="0">
                                    <p:tmAbs val="0"/>
                                  </p:iterate>
                                  <p:childTnLst>
                                    <p:set>
                                      <p:cBhvr>
                                        <p:cTn id="61" fill="hold"/>
                                        <p:tgtEl>
                                          <p:spTgt spid="219">
                                            <p:txEl>
                                              <p:pRg st="7" end="7"/>
                                            </p:txEl>
                                          </p:spTgt>
                                        </p:tgtEl>
                                        <p:attrNameLst>
                                          <p:attrName>style.visibility</p:attrName>
                                        </p:attrNameLst>
                                      </p:cBhvr>
                                      <p:to>
                                        <p:strVal val="visible"/>
                                      </p:to>
                                    </p:set>
                                    <p:anim calcmode="lin" valueType="num">
                                      <p:cBhvr>
                                        <p:cTn id="62" dur="600" fill="hold"/>
                                        <p:tgtEl>
                                          <p:spTgt spid="219">
                                            <p:txEl>
                                              <p:pRg st="7" end="7"/>
                                            </p:txEl>
                                          </p:spTgt>
                                        </p:tgtEl>
                                        <p:attrNameLst>
                                          <p:attrName>ppt_x</p:attrName>
                                        </p:attrNameLst>
                                      </p:cBhvr>
                                      <p:tavLst>
                                        <p:tav tm="0">
                                          <p:val>
                                            <p:strVal val="1+#ppt_w/2"/>
                                          </p:val>
                                        </p:tav>
                                        <p:tav tm="100000">
                                          <p:val>
                                            <p:strVal val="#ppt_x"/>
                                          </p:val>
                                        </p:tav>
                                      </p:tavLst>
                                    </p:anim>
                                    <p:anim calcmode="lin" valueType="num">
                                      <p:cBhvr>
                                        <p:cTn id="63" dur="600" fill="hold"/>
                                        <p:tgtEl>
                                          <p:spTgt spid="21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2" presetID="2" grpId="1" fill="hold">
                                  <p:stCondLst>
                                    <p:cond delay="0"/>
                                  </p:stCondLst>
                                  <p:iterate type="lt" backwards="0">
                                    <p:tmAbs val="0"/>
                                  </p:iterate>
                                  <p:childTnLst>
                                    <p:set>
                                      <p:cBhvr>
                                        <p:cTn id="67" fill="hold"/>
                                        <p:tgtEl>
                                          <p:spTgt spid="219">
                                            <p:txEl>
                                              <p:pRg st="8" end="8"/>
                                            </p:txEl>
                                          </p:spTgt>
                                        </p:tgtEl>
                                        <p:attrNameLst>
                                          <p:attrName>style.visibility</p:attrName>
                                        </p:attrNameLst>
                                      </p:cBhvr>
                                      <p:to>
                                        <p:strVal val="visible"/>
                                      </p:to>
                                    </p:set>
                                    <p:anim calcmode="lin" valueType="num">
                                      <p:cBhvr>
                                        <p:cTn id="68" dur="600" fill="hold"/>
                                        <p:tgtEl>
                                          <p:spTgt spid="219">
                                            <p:txEl>
                                              <p:pRg st="8" end="8"/>
                                            </p:txEl>
                                          </p:spTgt>
                                        </p:tgtEl>
                                        <p:attrNameLst>
                                          <p:attrName>ppt_x</p:attrName>
                                        </p:attrNameLst>
                                      </p:cBhvr>
                                      <p:tavLst>
                                        <p:tav tm="0">
                                          <p:val>
                                            <p:strVal val="1+#ppt_w/2"/>
                                          </p:val>
                                        </p:tav>
                                        <p:tav tm="100000">
                                          <p:val>
                                            <p:strVal val="#ppt_x"/>
                                          </p:val>
                                        </p:tav>
                                      </p:tavLst>
                                    </p:anim>
                                    <p:anim calcmode="lin" valueType="num">
                                      <p:cBhvr>
                                        <p:cTn id="69" dur="600" fill="hold"/>
                                        <p:tgtEl>
                                          <p:spTgt spid="21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Class="entr" nodeType="clickEffect" presetSubtype="2" presetID="2" grpId="1" fill="hold">
                                  <p:stCondLst>
                                    <p:cond delay="0"/>
                                  </p:stCondLst>
                                  <p:iterate type="lt" backwards="0">
                                    <p:tmAbs val="0"/>
                                  </p:iterate>
                                  <p:childTnLst>
                                    <p:set>
                                      <p:cBhvr>
                                        <p:cTn id="73" fill="hold"/>
                                        <p:tgtEl>
                                          <p:spTgt spid="219">
                                            <p:txEl>
                                              <p:pRg st="9" end="9"/>
                                            </p:txEl>
                                          </p:spTgt>
                                        </p:tgtEl>
                                        <p:attrNameLst>
                                          <p:attrName>style.visibility</p:attrName>
                                        </p:attrNameLst>
                                      </p:cBhvr>
                                      <p:to>
                                        <p:strVal val="visible"/>
                                      </p:to>
                                    </p:set>
                                    <p:anim calcmode="lin" valueType="num">
                                      <p:cBhvr>
                                        <p:cTn id="74" dur="600" fill="hold"/>
                                        <p:tgtEl>
                                          <p:spTgt spid="219">
                                            <p:txEl>
                                              <p:pRg st="9" end="9"/>
                                            </p:txEl>
                                          </p:spTgt>
                                        </p:tgtEl>
                                        <p:attrNameLst>
                                          <p:attrName>ppt_x</p:attrName>
                                        </p:attrNameLst>
                                      </p:cBhvr>
                                      <p:tavLst>
                                        <p:tav tm="0">
                                          <p:val>
                                            <p:strVal val="1+#ppt_w/2"/>
                                          </p:val>
                                        </p:tav>
                                        <p:tav tm="100000">
                                          <p:val>
                                            <p:strVal val="#ppt_x"/>
                                          </p:val>
                                        </p:tav>
                                      </p:tavLst>
                                    </p:anim>
                                    <p:anim calcmode="lin" valueType="num">
                                      <p:cBhvr>
                                        <p:cTn id="75" dur="600" fill="hold"/>
                                        <p:tgtEl>
                                          <p:spTgt spid="219">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 grpId="2"/>
      <p:bldP build="whole" bldLvl="1" animBg="1" rev="0" advAuto="0" spid="220" grpId="3"/>
      <p:bldP build="p" bldLvl="5" animBg="1" rev="0" advAuto="0" spid="219"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Food production - monoculture"/>
          <p:cNvSpPr txBox="1"/>
          <p:nvPr>
            <p:ph type="title"/>
          </p:nvPr>
        </p:nvSpPr>
        <p:spPr>
          <a:prstGeom prst="rect">
            <a:avLst/>
          </a:prstGeom>
        </p:spPr>
        <p:txBody>
          <a:bodyPr/>
          <a:lstStyle/>
          <a:p>
            <a:pPr/>
            <a:r>
              <a:t>Food production - monoculture</a:t>
            </a:r>
          </a:p>
        </p:txBody>
      </p:sp>
      <p:sp>
        <p:nvSpPr>
          <p:cNvPr id="226" name="The practice of growing only one crop or keeping only one type of animal (single variety) on an area of farm land.…"/>
          <p:cNvSpPr txBox="1"/>
          <p:nvPr>
            <p:ph type="body" sz="half" idx="1"/>
          </p:nvPr>
        </p:nvSpPr>
        <p:spPr>
          <a:xfrm>
            <a:off x="670650" y="2607835"/>
            <a:ext cx="5486401" cy="5715001"/>
          </a:xfrm>
          <a:prstGeom prst="rect">
            <a:avLst/>
          </a:prstGeom>
        </p:spPr>
        <p:txBody>
          <a:bodyPr/>
          <a:lstStyle/>
          <a:p>
            <a:pPr marL="273402" indent="-273402" defTabSz="457200">
              <a:spcBef>
                <a:spcPts val="2000"/>
              </a:spcBef>
              <a:buSzPct val="100000"/>
              <a:buChar char="•"/>
              <a:defRPr sz="2500">
                <a:solidFill>
                  <a:srgbClr val="444444"/>
                </a:solidFill>
              </a:defRPr>
            </a:pPr>
            <a:r>
              <a:t>The </a:t>
            </a:r>
            <a:r>
              <a:rPr>
                <a:hlinkClick r:id="rId2" invalidUrl="" action="" tgtFrame="" tooltip="" history="1" highlightClick="0" endSnd="0"/>
              </a:rPr>
              <a:t>practice</a:t>
            </a:r>
            <a:r>
              <a:t> of </a:t>
            </a:r>
            <a:r>
              <a:rPr>
                <a:hlinkClick r:id="rId3" invalidUrl="" action="" tgtFrame="" tooltip="" history="1" highlightClick="0" endSnd="0"/>
              </a:rPr>
              <a:t>growing</a:t>
            </a:r>
            <a:r>
              <a:t> only one </a:t>
            </a:r>
            <a:r>
              <a:rPr>
                <a:hlinkClick r:id="rId4" invalidUrl="" action="" tgtFrame="" tooltip="" history="1" highlightClick="0" endSnd="0"/>
              </a:rPr>
              <a:t>crop</a:t>
            </a:r>
            <a:r>
              <a:t> or keeping only one </a:t>
            </a:r>
            <a:r>
              <a:rPr>
                <a:hlinkClick r:id="rId5" invalidUrl="" action="" tgtFrame="" tooltip="" history="1" highlightClick="0" endSnd="0"/>
              </a:rPr>
              <a:t>type</a:t>
            </a:r>
            <a:r>
              <a:t> of </a:t>
            </a:r>
            <a:r>
              <a:rPr>
                <a:hlinkClick r:id="rId6" invalidUrl="" action="" tgtFrame="" tooltip="" history="1" highlightClick="0" endSnd="0"/>
              </a:rPr>
              <a:t>animal</a:t>
            </a:r>
            <a:r>
              <a:t> (single variety) on an </a:t>
            </a:r>
            <a:r>
              <a:rPr>
                <a:hlinkClick r:id="rId7" invalidUrl="" action="" tgtFrame="" tooltip="" history="1" highlightClick="0" endSnd="0"/>
              </a:rPr>
              <a:t>area</a:t>
            </a:r>
            <a:r>
              <a:t> of </a:t>
            </a:r>
            <a:r>
              <a:rPr>
                <a:hlinkClick r:id="rId8" invalidUrl="" action="" tgtFrame="" tooltip="" history="1" highlightClick="0" endSnd="0"/>
              </a:rPr>
              <a:t>farm</a:t>
            </a:r>
            <a:r>
              <a:t> </a:t>
            </a:r>
            <a:r>
              <a:rPr>
                <a:hlinkClick r:id="rId9" invalidUrl="" action="" tgtFrame="" tooltip="" history="1" highlightClick="0" endSnd="0"/>
              </a:rPr>
              <a:t>land</a:t>
            </a:r>
            <a:r>
              <a:t>. </a:t>
            </a:r>
          </a:p>
          <a:p>
            <a:pPr marL="273402" indent="-273402" defTabSz="457200">
              <a:spcBef>
                <a:spcPts val="2000"/>
              </a:spcBef>
              <a:buSzPct val="100000"/>
              <a:buChar char="•"/>
              <a:defRPr sz="2500">
                <a:solidFill>
                  <a:srgbClr val="444444"/>
                </a:solidFill>
              </a:defRPr>
            </a:pPr>
            <a:r>
              <a:t>This method of farming is particularly popular in industrialized regions.</a:t>
            </a:r>
          </a:p>
          <a:p>
            <a:pPr marL="273402" indent="-273402" defTabSz="457200">
              <a:spcBef>
                <a:spcPts val="2000"/>
              </a:spcBef>
              <a:buSzPct val="100000"/>
              <a:buChar char="•"/>
              <a:defRPr sz="2500">
                <a:solidFill>
                  <a:srgbClr val="444444"/>
                </a:solidFill>
              </a:defRPr>
            </a:pPr>
            <a:r>
              <a:t>What about the biodiversity in the ecosystem?</a:t>
            </a:r>
          </a:p>
        </p:txBody>
      </p:sp>
      <p:pic>
        <p:nvPicPr>
          <p:cNvPr id="227" name="图像" descr="图像"/>
          <p:cNvPicPr>
            <a:picLocks noChangeAspect="1"/>
          </p:cNvPicPr>
          <p:nvPr/>
        </p:nvPicPr>
        <p:blipFill>
          <a:blip r:embed="rId10">
            <a:extLst/>
          </a:blip>
          <a:stretch>
            <a:fillRect/>
          </a:stretch>
        </p:blipFill>
        <p:spPr>
          <a:xfrm>
            <a:off x="6716791" y="2891258"/>
            <a:ext cx="6019801" cy="2959101"/>
          </a:xfrm>
          <a:prstGeom prst="rect">
            <a:avLst/>
          </a:prstGeom>
          <a:ln w="12700">
            <a:miter lim="400000"/>
          </a:ln>
        </p:spPr>
      </p:pic>
      <p:pic>
        <p:nvPicPr>
          <p:cNvPr id="228" name="84c0374e0bee46b45c8e7aeebde20a24.jpg" descr="84c0374e0bee46b45c8e7aeebde20a24.jpg"/>
          <p:cNvPicPr>
            <a:picLocks noChangeAspect="1"/>
          </p:cNvPicPr>
          <p:nvPr/>
        </p:nvPicPr>
        <p:blipFill>
          <a:blip r:embed="rId11">
            <a:extLst/>
          </a:blip>
          <a:stretch>
            <a:fillRect/>
          </a:stretch>
        </p:blipFill>
        <p:spPr>
          <a:xfrm>
            <a:off x="6701663" y="6049217"/>
            <a:ext cx="5672074" cy="341459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26">
                                            <p:bg/>
                                          </p:spTgt>
                                        </p:tgtEl>
                                        <p:attrNameLst>
                                          <p:attrName>style.visibility</p:attrName>
                                        </p:attrNameLst>
                                      </p:cBhvr>
                                      <p:to>
                                        <p:strVal val="visible"/>
                                      </p:to>
                                    </p:set>
                                    <p:anim calcmode="lin" valueType="num">
                                      <p:cBhvr>
                                        <p:cTn id="7" dur="700" fill="hold"/>
                                        <p:tgtEl>
                                          <p:spTgt spid="226">
                                            <p:bg/>
                                          </p:spTgt>
                                        </p:tgtEl>
                                        <p:attrNameLst>
                                          <p:attrName>ppt_x</p:attrName>
                                        </p:attrNameLst>
                                      </p:cBhvr>
                                      <p:tavLst>
                                        <p:tav tm="0">
                                          <p:val>
                                            <p:strVal val="#ppt_x"/>
                                          </p:val>
                                        </p:tav>
                                        <p:tav tm="100000">
                                          <p:val>
                                            <p:strVal val="#ppt_x"/>
                                          </p:val>
                                        </p:tav>
                                      </p:tavLst>
                                    </p:anim>
                                    <p:anim calcmode="lin" valueType="num">
                                      <p:cBhvr>
                                        <p:cTn id="8" dur="700" fill="hold"/>
                                        <p:tgtEl>
                                          <p:spTgt spid="226">
                                            <p:bg/>
                                          </p:spTgt>
                                        </p:tgtEl>
                                        <p:attrNameLst>
                                          <p:attrName>ppt_y</p:attrName>
                                        </p:attrNameLst>
                                      </p:cBhvr>
                                      <p:tavLst>
                                        <p:tav tm="0">
                                          <p:val>
                                            <p:strVal val="0-#ppt_h/2"/>
                                          </p:val>
                                        </p:tav>
                                        <p:tav tm="100000">
                                          <p:val>
                                            <p:strVal val="#ppt_y"/>
                                          </p:val>
                                        </p:tav>
                                      </p:tavLst>
                                    </p:anim>
                                  </p:childTnLst>
                                </p:cTn>
                              </p:par>
                              <p:par>
                                <p:cTn id="9" presetClass="entr" nodeType="withEffect" presetSubtype="1" presetID="2" grpId="1" fill="hold">
                                  <p:stCondLst>
                                    <p:cond delay="0"/>
                                  </p:stCondLst>
                                  <p:iterate type="el" backwards="0">
                                    <p:tmAbs val="0"/>
                                  </p:iterate>
                                  <p:childTnLst>
                                    <p:set>
                                      <p:cBhvr>
                                        <p:cTn id="10" fill="hold"/>
                                        <p:tgtEl>
                                          <p:spTgt spid="226">
                                            <p:txEl>
                                              <p:pRg st="0" end="0"/>
                                            </p:txEl>
                                          </p:spTgt>
                                        </p:tgtEl>
                                        <p:attrNameLst>
                                          <p:attrName>style.visibility</p:attrName>
                                        </p:attrNameLst>
                                      </p:cBhvr>
                                      <p:to>
                                        <p:strVal val="visible"/>
                                      </p:to>
                                    </p:set>
                                    <p:anim calcmode="lin" valueType="num">
                                      <p:cBhvr>
                                        <p:cTn id="11" dur="700" fill="hold"/>
                                        <p:tgtEl>
                                          <p:spTgt spid="226">
                                            <p:txEl>
                                              <p:pRg st="0" end="0"/>
                                            </p:txEl>
                                          </p:spTgt>
                                        </p:tgtEl>
                                        <p:attrNameLst>
                                          <p:attrName>ppt_x</p:attrName>
                                        </p:attrNameLst>
                                      </p:cBhvr>
                                      <p:tavLst>
                                        <p:tav tm="0">
                                          <p:val>
                                            <p:strVal val="#ppt_x"/>
                                          </p:val>
                                        </p:tav>
                                        <p:tav tm="100000">
                                          <p:val>
                                            <p:strVal val="#ppt_x"/>
                                          </p:val>
                                        </p:tav>
                                      </p:tavLst>
                                    </p:anim>
                                    <p:anim calcmode="lin" valueType="num">
                                      <p:cBhvr>
                                        <p:cTn id="12" dur="700" fill="hold"/>
                                        <p:tgtEl>
                                          <p:spTgt spid="226">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 presetID="2" grpId="1" fill="hold">
                                  <p:stCondLst>
                                    <p:cond delay="0"/>
                                  </p:stCondLst>
                                  <p:iterate type="el" backwards="0">
                                    <p:tmAbs val="0"/>
                                  </p:iterate>
                                  <p:childTnLst>
                                    <p:set>
                                      <p:cBhvr>
                                        <p:cTn id="16" fill="hold"/>
                                        <p:tgtEl>
                                          <p:spTgt spid="226">
                                            <p:txEl>
                                              <p:pRg st="1" end="1"/>
                                            </p:txEl>
                                          </p:spTgt>
                                        </p:tgtEl>
                                        <p:attrNameLst>
                                          <p:attrName>style.visibility</p:attrName>
                                        </p:attrNameLst>
                                      </p:cBhvr>
                                      <p:to>
                                        <p:strVal val="visible"/>
                                      </p:to>
                                    </p:set>
                                    <p:anim calcmode="lin" valueType="num">
                                      <p:cBhvr>
                                        <p:cTn id="17" dur="700" fill="hold"/>
                                        <p:tgtEl>
                                          <p:spTgt spid="226">
                                            <p:txEl>
                                              <p:pRg st="1" end="1"/>
                                            </p:txEl>
                                          </p:spTgt>
                                        </p:tgtEl>
                                        <p:attrNameLst>
                                          <p:attrName>ppt_x</p:attrName>
                                        </p:attrNameLst>
                                      </p:cBhvr>
                                      <p:tavLst>
                                        <p:tav tm="0">
                                          <p:val>
                                            <p:strVal val="#ppt_x"/>
                                          </p:val>
                                        </p:tav>
                                        <p:tav tm="100000">
                                          <p:val>
                                            <p:strVal val="#ppt_x"/>
                                          </p:val>
                                        </p:tav>
                                      </p:tavLst>
                                    </p:anim>
                                    <p:anim calcmode="lin" valueType="num">
                                      <p:cBhvr>
                                        <p:cTn id="18" dur="700" fill="hold"/>
                                        <p:tgtEl>
                                          <p:spTgt spid="226">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 presetID="2" grpId="1" fill="hold">
                                  <p:stCondLst>
                                    <p:cond delay="0"/>
                                  </p:stCondLst>
                                  <p:iterate type="el" backwards="0">
                                    <p:tmAbs val="0"/>
                                  </p:iterate>
                                  <p:childTnLst>
                                    <p:set>
                                      <p:cBhvr>
                                        <p:cTn id="22" fill="hold"/>
                                        <p:tgtEl>
                                          <p:spTgt spid="226">
                                            <p:txEl>
                                              <p:pRg st="2" end="2"/>
                                            </p:txEl>
                                          </p:spTgt>
                                        </p:tgtEl>
                                        <p:attrNameLst>
                                          <p:attrName>style.visibility</p:attrName>
                                        </p:attrNameLst>
                                      </p:cBhvr>
                                      <p:to>
                                        <p:strVal val="visible"/>
                                      </p:to>
                                    </p:set>
                                    <p:anim calcmode="lin" valueType="num">
                                      <p:cBhvr>
                                        <p:cTn id="23" dur="700" fill="hold"/>
                                        <p:tgtEl>
                                          <p:spTgt spid="226">
                                            <p:txEl>
                                              <p:pRg st="2" end="2"/>
                                            </p:txEl>
                                          </p:spTgt>
                                        </p:tgtEl>
                                        <p:attrNameLst>
                                          <p:attrName>ppt_x</p:attrName>
                                        </p:attrNameLst>
                                      </p:cBhvr>
                                      <p:tavLst>
                                        <p:tav tm="0">
                                          <p:val>
                                            <p:strVal val="#ppt_x"/>
                                          </p:val>
                                        </p:tav>
                                        <p:tav tm="100000">
                                          <p:val>
                                            <p:strVal val="#ppt_x"/>
                                          </p:val>
                                        </p:tav>
                                      </p:tavLst>
                                    </p:anim>
                                    <p:anim calcmode="lin" valueType="num">
                                      <p:cBhvr>
                                        <p:cTn id="24" dur="700" fill="hold"/>
                                        <p:tgtEl>
                                          <p:spTgt spid="226">
                                            <p:txEl>
                                              <p:pRg st="2" end="2"/>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6"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Pros"/>
          <p:cNvSpPr txBox="1"/>
          <p:nvPr>
            <p:ph type="title"/>
          </p:nvPr>
        </p:nvSpPr>
        <p:spPr>
          <a:xfrm>
            <a:off x="787400" y="118533"/>
            <a:ext cx="5486400" cy="2438401"/>
          </a:xfrm>
          <a:prstGeom prst="rect">
            <a:avLst/>
          </a:prstGeom>
        </p:spPr>
        <p:txBody>
          <a:bodyPr/>
          <a:lstStyle/>
          <a:p>
            <a:pPr/>
            <a:r>
              <a:t>Pros</a:t>
            </a:r>
          </a:p>
        </p:txBody>
      </p:sp>
      <p:sp>
        <p:nvSpPr>
          <p:cNvPr id="231" name="allows the farmer or organization to specialize in a specific crop or livestock…"/>
          <p:cNvSpPr txBox="1"/>
          <p:nvPr>
            <p:ph type="body" sz="half" idx="1"/>
          </p:nvPr>
        </p:nvSpPr>
        <p:spPr>
          <a:prstGeom prst="rect">
            <a:avLst/>
          </a:prstGeom>
        </p:spPr>
        <p:txBody>
          <a:bodyPr/>
          <a:lstStyle/>
          <a:p>
            <a:pPr marL="278870" indent="-278870" defTabSz="388620">
              <a:spcBef>
                <a:spcPts val="2300"/>
              </a:spcBef>
              <a:buBlip>
                <a:blip r:embed="rId3"/>
              </a:buBlip>
              <a:defRPr sz="2550">
                <a:solidFill>
                  <a:srgbClr val="4C4C4C"/>
                </a:solidFill>
              </a:defRPr>
            </a:pPr>
            <a:r>
              <a:t>allows the farmer or organization to specialize in a specific crop or livestock</a:t>
            </a:r>
          </a:p>
          <a:p>
            <a:pPr marL="278870" indent="-278870" defTabSz="388620">
              <a:spcBef>
                <a:spcPts val="2300"/>
              </a:spcBef>
              <a:buBlip>
                <a:blip r:embed="rId3"/>
              </a:buBlip>
              <a:defRPr sz="2550">
                <a:solidFill>
                  <a:srgbClr val="4C4C4C"/>
                </a:solidFill>
              </a:defRPr>
            </a:pPr>
            <a:r>
              <a:t>permits the increase of profits and the decrease of costs</a:t>
            </a:r>
          </a:p>
          <a:p>
            <a:pPr marL="278870" indent="-278870" defTabSz="388620">
              <a:spcBef>
                <a:spcPts val="2300"/>
              </a:spcBef>
              <a:buBlip>
                <a:blip r:embed="rId3"/>
              </a:buBlip>
              <a:defRPr sz="2550">
                <a:solidFill>
                  <a:srgbClr val="4C4C4C"/>
                </a:solidFill>
              </a:defRPr>
            </a:pPr>
            <a:r>
              <a:t>maximizes efficiency, such as efficient use of soil and local climate conditions.</a:t>
            </a:r>
          </a:p>
          <a:p>
            <a:pPr marL="278870" indent="-278870" defTabSz="388620">
              <a:spcBef>
                <a:spcPts val="2300"/>
              </a:spcBef>
              <a:buBlip>
                <a:blip r:embed="rId3"/>
              </a:buBlip>
              <a:defRPr sz="2550">
                <a:solidFill>
                  <a:srgbClr val="4C4C4C"/>
                </a:solidFill>
              </a:defRPr>
            </a:pPr>
            <a:r>
              <a:t>simplifies cultivation. e.g. Only one soil preparation technique is utilized. The same is true of irrigation and pest control.</a:t>
            </a:r>
          </a:p>
        </p:txBody>
      </p:sp>
      <p:sp>
        <p:nvSpPr>
          <p:cNvPr id="232" name="Reduce biodiversity in the ecosystem…"/>
          <p:cNvSpPr txBox="1"/>
          <p:nvPr/>
        </p:nvSpPr>
        <p:spPr>
          <a:xfrm>
            <a:off x="6941592" y="2446569"/>
            <a:ext cx="5486401" cy="6800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64032" indent="-264032" algn="l" defTabSz="449833">
              <a:spcBef>
                <a:spcPts val="2100"/>
              </a:spcBef>
              <a:buSzPct val="50000"/>
              <a:buBlip>
                <a:blip r:embed="rId3"/>
              </a:buBlip>
              <a:defRPr sz="2309"/>
            </a:pPr>
            <a:r>
              <a:rPr b="1"/>
              <a:t>Reduce biodiversity</a:t>
            </a:r>
            <a:r>
              <a:t> in the ecosystem</a:t>
            </a:r>
          </a:p>
          <a:p>
            <a:pPr marL="264032" indent="-264032" algn="l" defTabSz="449833">
              <a:spcBef>
                <a:spcPts val="2100"/>
              </a:spcBef>
              <a:buSzPct val="50000"/>
              <a:buBlip>
                <a:blip r:embed="rId3"/>
              </a:buBlip>
              <a:defRPr sz="2309"/>
            </a:pPr>
            <a:r>
              <a:t>Increase pests population by supplying sufficient food</a:t>
            </a:r>
          </a:p>
          <a:p>
            <a:pPr marL="264032" indent="-264032" algn="l" defTabSz="449833">
              <a:spcBef>
                <a:spcPts val="2100"/>
              </a:spcBef>
              <a:buSzPct val="50000"/>
              <a:buBlip>
                <a:blip r:embed="rId3"/>
              </a:buBlip>
              <a:defRPr sz="2309"/>
            </a:pPr>
            <a:r>
              <a:t>Increase insecticides spray to control pests, which may harm other insects and animals </a:t>
            </a:r>
          </a:p>
          <a:p>
            <a:pPr marL="264032" indent="-264032" algn="l" defTabSz="449833">
              <a:spcBef>
                <a:spcPts val="2100"/>
              </a:spcBef>
              <a:buSzPct val="50000"/>
              <a:buBlip>
                <a:blip r:embed="rId3"/>
              </a:buBlip>
              <a:defRPr sz="2309"/>
            </a:pPr>
            <a:r>
              <a:rPr b="1"/>
              <a:t>Easily strip the soil of some nutrients, also has a negative effect on the structure of the underlying soil.</a:t>
            </a:r>
            <a:r>
              <a:t> Soil become more susceptible to erosion (removal of topsoil which is the most fertile).</a:t>
            </a:r>
          </a:p>
          <a:p>
            <a:pPr marL="264032" indent="-264032" algn="l" defTabSz="449833">
              <a:spcBef>
                <a:spcPts val="2100"/>
              </a:spcBef>
              <a:buSzPct val="50000"/>
              <a:buBlip>
                <a:blip r:embed="rId3"/>
              </a:buBlip>
              <a:defRPr sz="2309"/>
            </a:pPr>
            <a:r>
              <a:t>Need massive amounts of water via irrigation as moisture retention is limited in the soil</a:t>
            </a:r>
          </a:p>
        </p:txBody>
      </p:sp>
      <p:sp>
        <p:nvSpPr>
          <p:cNvPr id="233" name="Cons"/>
          <p:cNvSpPr txBox="1"/>
          <p:nvPr/>
        </p:nvSpPr>
        <p:spPr>
          <a:xfrm>
            <a:off x="6794500" y="118533"/>
            <a:ext cx="5486400"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7800">
                <a:solidFill>
                  <a:srgbClr val="767367"/>
                </a:solidFill>
                <a:effectLst>
                  <a:outerShdw sx="100000" sy="100000" kx="0" ky="0" algn="b" rotWithShape="0" blurRad="63500" dist="12700" dir="5400000">
                    <a:srgbClr val="000000">
                      <a:alpha val="30000"/>
                    </a:srgbClr>
                  </a:outerShdw>
                </a:effectLst>
                <a:latin typeface="+mn-lt"/>
                <a:ea typeface="+mn-ea"/>
                <a:cs typeface="+mn-cs"/>
                <a:sym typeface="Baskerville"/>
              </a:defRPr>
            </a:lvl1pPr>
          </a:lstStyle>
          <a:p>
            <a:pPr/>
            <a:r>
              <a:t>Cons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31">
                                            <p:bg/>
                                          </p:spTgt>
                                        </p:tgtEl>
                                        <p:attrNameLst>
                                          <p:attrName>style.visibility</p:attrName>
                                        </p:attrNameLst>
                                      </p:cBhvr>
                                      <p:to>
                                        <p:strVal val="visible"/>
                                      </p:to>
                                    </p:set>
                                    <p:anim calcmode="lin" valueType="num">
                                      <p:cBhvr>
                                        <p:cTn id="7" dur="700" fill="hold"/>
                                        <p:tgtEl>
                                          <p:spTgt spid="231">
                                            <p:bg/>
                                          </p:spTgt>
                                        </p:tgtEl>
                                        <p:attrNameLst>
                                          <p:attrName>ppt_x</p:attrName>
                                        </p:attrNameLst>
                                      </p:cBhvr>
                                      <p:tavLst>
                                        <p:tav tm="0">
                                          <p:val>
                                            <p:strVal val="0-#ppt_w/2"/>
                                          </p:val>
                                        </p:tav>
                                        <p:tav tm="100000">
                                          <p:val>
                                            <p:strVal val="#ppt_x"/>
                                          </p:val>
                                        </p:tav>
                                      </p:tavLst>
                                    </p:anim>
                                    <p:anim calcmode="lin" valueType="num">
                                      <p:cBhvr>
                                        <p:cTn id="8" dur="700" fill="hold"/>
                                        <p:tgtEl>
                                          <p:spTgt spid="231">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231">
                                            <p:txEl>
                                              <p:pRg st="0" end="0"/>
                                            </p:txEl>
                                          </p:spTgt>
                                        </p:tgtEl>
                                        <p:attrNameLst>
                                          <p:attrName>style.visibility</p:attrName>
                                        </p:attrNameLst>
                                      </p:cBhvr>
                                      <p:to>
                                        <p:strVal val="visible"/>
                                      </p:to>
                                    </p:set>
                                    <p:anim calcmode="lin" valueType="num">
                                      <p:cBhvr>
                                        <p:cTn id="11" dur="700" fill="hold"/>
                                        <p:tgtEl>
                                          <p:spTgt spid="231">
                                            <p:txEl>
                                              <p:pRg st="0" end="0"/>
                                            </p:txEl>
                                          </p:spTgt>
                                        </p:tgtEl>
                                        <p:attrNameLst>
                                          <p:attrName>ppt_x</p:attrName>
                                        </p:attrNameLst>
                                      </p:cBhvr>
                                      <p:tavLst>
                                        <p:tav tm="0">
                                          <p:val>
                                            <p:strVal val="0-#ppt_w/2"/>
                                          </p:val>
                                        </p:tav>
                                        <p:tav tm="100000">
                                          <p:val>
                                            <p:strVal val="#ppt_x"/>
                                          </p:val>
                                        </p:tav>
                                      </p:tavLst>
                                    </p:anim>
                                    <p:anim calcmode="lin" valueType="num">
                                      <p:cBhvr>
                                        <p:cTn id="12" dur="700" fill="hold"/>
                                        <p:tgtEl>
                                          <p:spTgt spid="2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231">
                                            <p:txEl>
                                              <p:pRg st="1" end="1"/>
                                            </p:txEl>
                                          </p:spTgt>
                                        </p:tgtEl>
                                        <p:attrNameLst>
                                          <p:attrName>style.visibility</p:attrName>
                                        </p:attrNameLst>
                                      </p:cBhvr>
                                      <p:to>
                                        <p:strVal val="visible"/>
                                      </p:to>
                                    </p:set>
                                    <p:anim calcmode="lin" valueType="num">
                                      <p:cBhvr>
                                        <p:cTn id="17" dur="700" fill="hold"/>
                                        <p:tgtEl>
                                          <p:spTgt spid="231">
                                            <p:txEl>
                                              <p:pRg st="1" end="1"/>
                                            </p:txEl>
                                          </p:spTgt>
                                        </p:tgtEl>
                                        <p:attrNameLst>
                                          <p:attrName>ppt_x</p:attrName>
                                        </p:attrNameLst>
                                      </p:cBhvr>
                                      <p:tavLst>
                                        <p:tav tm="0">
                                          <p:val>
                                            <p:strVal val="0-#ppt_w/2"/>
                                          </p:val>
                                        </p:tav>
                                        <p:tav tm="100000">
                                          <p:val>
                                            <p:strVal val="#ppt_x"/>
                                          </p:val>
                                        </p:tav>
                                      </p:tavLst>
                                    </p:anim>
                                    <p:anim calcmode="lin" valueType="num">
                                      <p:cBhvr>
                                        <p:cTn id="18" dur="700" fill="hold"/>
                                        <p:tgtEl>
                                          <p:spTgt spid="2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231">
                                            <p:txEl>
                                              <p:pRg st="2" end="2"/>
                                            </p:txEl>
                                          </p:spTgt>
                                        </p:tgtEl>
                                        <p:attrNameLst>
                                          <p:attrName>style.visibility</p:attrName>
                                        </p:attrNameLst>
                                      </p:cBhvr>
                                      <p:to>
                                        <p:strVal val="visible"/>
                                      </p:to>
                                    </p:set>
                                    <p:anim calcmode="lin" valueType="num">
                                      <p:cBhvr>
                                        <p:cTn id="23" dur="700" fill="hold"/>
                                        <p:tgtEl>
                                          <p:spTgt spid="231">
                                            <p:txEl>
                                              <p:pRg st="2" end="2"/>
                                            </p:txEl>
                                          </p:spTgt>
                                        </p:tgtEl>
                                        <p:attrNameLst>
                                          <p:attrName>ppt_x</p:attrName>
                                        </p:attrNameLst>
                                      </p:cBhvr>
                                      <p:tavLst>
                                        <p:tav tm="0">
                                          <p:val>
                                            <p:strVal val="0-#ppt_w/2"/>
                                          </p:val>
                                        </p:tav>
                                        <p:tav tm="100000">
                                          <p:val>
                                            <p:strVal val="#ppt_x"/>
                                          </p:val>
                                        </p:tav>
                                      </p:tavLst>
                                    </p:anim>
                                    <p:anim calcmode="lin" valueType="num">
                                      <p:cBhvr>
                                        <p:cTn id="24" dur="700" fill="hold"/>
                                        <p:tgtEl>
                                          <p:spTgt spid="2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1" fill="hold">
                                  <p:stCondLst>
                                    <p:cond delay="0"/>
                                  </p:stCondLst>
                                  <p:iterate type="el" backwards="0">
                                    <p:tmAbs val="0"/>
                                  </p:iterate>
                                  <p:childTnLst>
                                    <p:set>
                                      <p:cBhvr>
                                        <p:cTn id="28" fill="hold"/>
                                        <p:tgtEl>
                                          <p:spTgt spid="231">
                                            <p:txEl>
                                              <p:pRg st="3" end="3"/>
                                            </p:txEl>
                                          </p:spTgt>
                                        </p:tgtEl>
                                        <p:attrNameLst>
                                          <p:attrName>style.visibility</p:attrName>
                                        </p:attrNameLst>
                                      </p:cBhvr>
                                      <p:to>
                                        <p:strVal val="visible"/>
                                      </p:to>
                                    </p:set>
                                    <p:anim calcmode="lin" valueType="num">
                                      <p:cBhvr>
                                        <p:cTn id="29" dur="700" fill="hold"/>
                                        <p:tgtEl>
                                          <p:spTgt spid="231">
                                            <p:txEl>
                                              <p:pRg st="3" end="3"/>
                                            </p:txEl>
                                          </p:spTgt>
                                        </p:tgtEl>
                                        <p:attrNameLst>
                                          <p:attrName>ppt_x</p:attrName>
                                        </p:attrNameLst>
                                      </p:cBhvr>
                                      <p:tavLst>
                                        <p:tav tm="0">
                                          <p:val>
                                            <p:strVal val="0-#ppt_w/2"/>
                                          </p:val>
                                        </p:tav>
                                        <p:tav tm="100000">
                                          <p:val>
                                            <p:strVal val="#ppt_x"/>
                                          </p:val>
                                        </p:tav>
                                      </p:tavLst>
                                    </p:anim>
                                    <p:anim calcmode="lin" valueType="num">
                                      <p:cBhvr>
                                        <p:cTn id="30" dur="700" fill="hold"/>
                                        <p:tgtEl>
                                          <p:spTgt spid="2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2" fill="hold">
                                  <p:stCondLst>
                                    <p:cond delay="0"/>
                                  </p:stCondLst>
                                  <p:iterate type="el" backwards="0">
                                    <p:tmAbs val="0"/>
                                  </p:iterate>
                                  <p:childTnLst>
                                    <p:set>
                                      <p:cBhvr>
                                        <p:cTn id="34" fill="hold"/>
                                        <p:tgtEl>
                                          <p:spTgt spid="232">
                                            <p:bg/>
                                          </p:spTgt>
                                        </p:tgtEl>
                                        <p:attrNameLst>
                                          <p:attrName>style.visibility</p:attrName>
                                        </p:attrNameLst>
                                      </p:cBhvr>
                                      <p:to>
                                        <p:strVal val="visible"/>
                                      </p:to>
                                    </p:set>
                                    <p:anim calcmode="lin" valueType="num">
                                      <p:cBhvr>
                                        <p:cTn id="35" dur="700" fill="hold"/>
                                        <p:tgtEl>
                                          <p:spTgt spid="232">
                                            <p:bg/>
                                          </p:spTgt>
                                        </p:tgtEl>
                                        <p:attrNameLst>
                                          <p:attrName>ppt_x</p:attrName>
                                        </p:attrNameLst>
                                      </p:cBhvr>
                                      <p:tavLst>
                                        <p:tav tm="0">
                                          <p:val>
                                            <p:strVal val="0-#ppt_w/2"/>
                                          </p:val>
                                        </p:tav>
                                        <p:tav tm="100000">
                                          <p:val>
                                            <p:strVal val="#ppt_x"/>
                                          </p:val>
                                        </p:tav>
                                      </p:tavLst>
                                    </p:anim>
                                    <p:anim calcmode="lin" valueType="num">
                                      <p:cBhvr>
                                        <p:cTn id="36" dur="700" fill="hold"/>
                                        <p:tgtEl>
                                          <p:spTgt spid="232">
                                            <p:bg/>
                                          </p:spTgt>
                                        </p:tgtEl>
                                        <p:attrNameLst>
                                          <p:attrName>ppt_y</p:attrName>
                                        </p:attrNameLst>
                                      </p:cBhvr>
                                      <p:tavLst>
                                        <p:tav tm="0">
                                          <p:val>
                                            <p:strVal val="#ppt_y"/>
                                          </p:val>
                                        </p:tav>
                                        <p:tav tm="100000">
                                          <p:val>
                                            <p:strVal val="#ppt_y"/>
                                          </p:val>
                                        </p:tav>
                                      </p:tavLst>
                                    </p:anim>
                                  </p:childTnLst>
                                </p:cTn>
                              </p:par>
                              <p:par>
                                <p:cTn id="37" presetClass="entr" nodeType="withEffect" presetSubtype="8" presetID="2" grpId="2" fill="hold">
                                  <p:stCondLst>
                                    <p:cond delay="0"/>
                                  </p:stCondLst>
                                  <p:iterate type="el" backwards="0">
                                    <p:tmAbs val="0"/>
                                  </p:iterate>
                                  <p:childTnLst>
                                    <p:set>
                                      <p:cBhvr>
                                        <p:cTn id="38" fill="hold"/>
                                        <p:tgtEl>
                                          <p:spTgt spid="232">
                                            <p:txEl>
                                              <p:pRg st="0" end="0"/>
                                            </p:txEl>
                                          </p:spTgt>
                                        </p:tgtEl>
                                        <p:attrNameLst>
                                          <p:attrName>style.visibility</p:attrName>
                                        </p:attrNameLst>
                                      </p:cBhvr>
                                      <p:to>
                                        <p:strVal val="visible"/>
                                      </p:to>
                                    </p:set>
                                    <p:anim calcmode="lin" valueType="num">
                                      <p:cBhvr>
                                        <p:cTn id="39" dur="700" fill="hold"/>
                                        <p:tgtEl>
                                          <p:spTgt spid="232">
                                            <p:txEl>
                                              <p:pRg st="0" end="0"/>
                                            </p:txEl>
                                          </p:spTgt>
                                        </p:tgtEl>
                                        <p:attrNameLst>
                                          <p:attrName>ppt_x</p:attrName>
                                        </p:attrNameLst>
                                      </p:cBhvr>
                                      <p:tavLst>
                                        <p:tav tm="0">
                                          <p:val>
                                            <p:strVal val="0-#ppt_w/2"/>
                                          </p:val>
                                        </p:tav>
                                        <p:tav tm="100000">
                                          <p:val>
                                            <p:strVal val="#ppt_x"/>
                                          </p:val>
                                        </p:tav>
                                      </p:tavLst>
                                    </p:anim>
                                    <p:anim calcmode="lin" valueType="num">
                                      <p:cBhvr>
                                        <p:cTn id="40" dur="700" fill="hold"/>
                                        <p:tgtEl>
                                          <p:spTgt spid="2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8" presetID="2" grpId="2" fill="hold">
                                  <p:stCondLst>
                                    <p:cond delay="0"/>
                                  </p:stCondLst>
                                  <p:iterate type="el" backwards="0">
                                    <p:tmAbs val="0"/>
                                  </p:iterate>
                                  <p:childTnLst>
                                    <p:set>
                                      <p:cBhvr>
                                        <p:cTn id="44" fill="hold"/>
                                        <p:tgtEl>
                                          <p:spTgt spid="232">
                                            <p:txEl>
                                              <p:pRg st="1" end="1"/>
                                            </p:txEl>
                                          </p:spTgt>
                                        </p:tgtEl>
                                        <p:attrNameLst>
                                          <p:attrName>style.visibility</p:attrName>
                                        </p:attrNameLst>
                                      </p:cBhvr>
                                      <p:to>
                                        <p:strVal val="visible"/>
                                      </p:to>
                                    </p:set>
                                    <p:anim calcmode="lin" valueType="num">
                                      <p:cBhvr>
                                        <p:cTn id="45" dur="700" fill="hold"/>
                                        <p:tgtEl>
                                          <p:spTgt spid="232">
                                            <p:txEl>
                                              <p:pRg st="1" end="1"/>
                                            </p:txEl>
                                          </p:spTgt>
                                        </p:tgtEl>
                                        <p:attrNameLst>
                                          <p:attrName>ppt_x</p:attrName>
                                        </p:attrNameLst>
                                      </p:cBhvr>
                                      <p:tavLst>
                                        <p:tav tm="0">
                                          <p:val>
                                            <p:strVal val="0-#ppt_w/2"/>
                                          </p:val>
                                        </p:tav>
                                        <p:tav tm="100000">
                                          <p:val>
                                            <p:strVal val="#ppt_x"/>
                                          </p:val>
                                        </p:tav>
                                      </p:tavLst>
                                    </p:anim>
                                    <p:anim calcmode="lin" valueType="num">
                                      <p:cBhvr>
                                        <p:cTn id="46" dur="700" fill="hold"/>
                                        <p:tgtEl>
                                          <p:spTgt spid="23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8" presetID="2" grpId="2" fill="hold">
                                  <p:stCondLst>
                                    <p:cond delay="0"/>
                                  </p:stCondLst>
                                  <p:iterate type="el" backwards="0">
                                    <p:tmAbs val="0"/>
                                  </p:iterate>
                                  <p:childTnLst>
                                    <p:set>
                                      <p:cBhvr>
                                        <p:cTn id="50" fill="hold"/>
                                        <p:tgtEl>
                                          <p:spTgt spid="232">
                                            <p:txEl>
                                              <p:pRg st="2" end="2"/>
                                            </p:txEl>
                                          </p:spTgt>
                                        </p:tgtEl>
                                        <p:attrNameLst>
                                          <p:attrName>style.visibility</p:attrName>
                                        </p:attrNameLst>
                                      </p:cBhvr>
                                      <p:to>
                                        <p:strVal val="visible"/>
                                      </p:to>
                                    </p:set>
                                    <p:anim calcmode="lin" valueType="num">
                                      <p:cBhvr>
                                        <p:cTn id="51" dur="700" fill="hold"/>
                                        <p:tgtEl>
                                          <p:spTgt spid="232">
                                            <p:txEl>
                                              <p:pRg st="2" end="2"/>
                                            </p:txEl>
                                          </p:spTgt>
                                        </p:tgtEl>
                                        <p:attrNameLst>
                                          <p:attrName>ppt_x</p:attrName>
                                        </p:attrNameLst>
                                      </p:cBhvr>
                                      <p:tavLst>
                                        <p:tav tm="0">
                                          <p:val>
                                            <p:strVal val="0-#ppt_w/2"/>
                                          </p:val>
                                        </p:tav>
                                        <p:tav tm="100000">
                                          <p:val>
                                            <p:strVal val="#ppt_x"/>
                                          </p:val>
                                        </p:tav>
                                      </p:tavLst>
                                    </p:anim>
                                    <p:anim calcmode="lin" valueType="num">
                                      <p:cBhvr>
                                        <p:cTn id="52" dur="700" fill="hold"/>
                                        <p:tgtEl>
                                          <p:spTgt spid="23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8" presetID="2" grpId="2" fill="hold">
                                  <p:stCondLst>
                                    <p:cond delay="0"/>
                                  </p:stCondLst>
                                  <p:iterate type="el" backwards="0">
                                    <p:tmAbs val="0"/>
                                  </p:iterate>
                                  <p:childTnLst>
                                    <p:set>
                                      <p:cBhvr>
                                        <p:cTn id="56" fill="hold"/>
                                        <p:tgtEl>
                                          <p:spTgt spid="232">
                                            <p:txEl>
                                              <p:pRg st="3" end="3"/>
                                            </p:txEl>
                                          </p:spTgt>
                                        </p:tgtEl>
                                        <p:attrNameLst>
                                          <p:attrName>style.visibility</p:attrName>
                                        </p:attrNameLst>
                                      </p:cBhvr>
                                      <p:to>
                                        <p:strVal val="visible"/>
                                      </p:to>
                                    </p:set>
                                    <p:anim calcmode="lin" valueType="num">
                                      <p:cBhvr>
                                        <p:cTn id="57" dur="700" fill="hold"/>
                                        <p:tgtEl>
                                          <p:spTgt spid="232">
                                            <p:txEl>
                                              <p:pRg st="3" end="3"/>
                                            </p:txEl>
                                          </p:spTgt>
                                        </p:tgtEl>
                                        <p:attrNameLst>
                                          <p:attrName>ppt_x</p:attrName>
                                        </p:attrNameLst>
                                      </p:cBhvr>
                                      <p:tavLst>
                                        <p:tav tm="0">
                                          <p:val>
                                            <p:strVal val="0-#ppt_w/2"/>
                                          </p:val>
                                        </p:tav>
                                        <p:tav tm="100000">
                                          <p:val>
                                            <p:strVal val="#ppt_x"/>
                                          </p:val>
                                        </p:tav>
                                      </p:tavLst>
                                    </p:anim>
                                    <p:anim calcmode="lin" valueType="num">
                                      <p:cBhvr>
                                        <p:cTn id="58" dur="700" fill="hold"/>
                                        <p:tgtEl>
                                          <p:spTgt spid="23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8" presetID="2" grpId="2" fill="hold">
                                  <p:stCondLst>
                                    <p:cond delay="0"/>
                                  </p:stCondLst>
                                  <p:iterate type="el" backwards="0">
                                    <p:tmAbs val="0"/>
                                  </p:iterate>
                                  <p:childTnLst>
                                    <p:set>
                                      <p:cBhvr>
                                        <p:cTn id="62" fill="hold"/>
                                        <p:tgtEl>
                                          <p:spTgt spid="232">
                                            <p:txEl>
                                              <p:pRg st="4" end="4"/>
                                            </p:txEl>
                                          </p:spTgt>
                                        </p:tgtEl>
                                        <p:attrNameLst>
                                          <p:attrName>style.visibility</p:attrName>
                                        </p:attrNameLst>
                                      </p:cBhvr>
                                      <p:to>
                                        <p:strVal val="visible"/>
                                      </p:to>
                                    </p:set>
                                    <p:anim calcmode="lin" valueType="num">
                                      <p:cBhvr>
                                        <p:cTn id="63" dur="700" fill="hold"/>
                                        <p:tgtEl>
                                          <p:spTgt spid="232">
                                            <p:txEl>
                                              <p:pRg st="4" end="4"/>
                                            </p:txEl>
                                          </p:spTgt>
                                        </p:tgtEl>
                                        <p:attrNameLst>
                                          <p:attrName>ppt_x</p:attrName>
                                        </p:attrNameLst>
                                      </p:cBhvr>
                                      <p:tavLst>
                                        <p:tav tm="0">
                                          <p:val>
                                            <p:strVal val="0-#ppt_w/2"/>
                                          </p:val>
                                        </p:tav>
                                        <p:tav tm="100000">
                                          <p:val>
                                            <p:strVal val="#ppt_x"/>
                                          </p:val>
                                        </p:tav>
                                      </p:tavLst>
                                    </p:anim>
                                    <p:anim calcmode="lin" valueType="num">
                                      <p:cBhvr>
                                        <p:cTn id="64" dur="700" fill="hold"/>
                                        <p:tgtEl>
                                          <p:spTgt spid="23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1" grpId="1"/>
      <p:bldP build="p" bldLvl="5" animBg="1" rev="0" advAuto="0" spid="232" grpId="2"/>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Food production - intensive livestock farming"/>
          <p:cNvSpPr txBox="1"/>
          <p:nvPr>
            <p:ph type="title"/>
          </p:nvPr>
        </p:nvSpPr>
        <p:spPr>
          <a:prstGeom prst="rect">
            <a:avLst/>
          </a:prstGeom>
        </p:spPr>
        <p:txBody>
          <a:bodyPr/>
          <a:lstStyle/>
          <a:p>
            <a:pPr/>
            <a:r>
              <a:t>Food production - intensive livestock farming</a:t>
            </a:r>
          </a:p>
        </p:txBody>
      </p:sp>
      <p:pic>
        <p:nvPicPr>
          <p:cNvPr id="238" name="p17299pc.jpg" descr="p17299pc.jpg"/>
          <p:cNvPicPr>
            <a:picLocks noChangeAspect="1"/>
          </p:cNvPicPr>
          <p:nvPr/>
        </p:nvPicPr>
        <p:blipFill>
          <a:blip r:embed="rId3">
            <a:extLst/>
          </a:blip>
          <a:stretch>
            <a:fillRect/>
          </a:stretch>
        </p:blipFill>
        <p:spPr>
          <a:xfrm>
            <a:off x="7007179" y="5728070"/>
            <a:ext cx="5399773" cy="3650247"/>
          </a:xfrm>
          <a:prstGeom prst="rect">
            <a:avLst/>
          </a:prstGeom>
          <a:ln w="12700">
            <a:miter lim="400000"/>
          </a:ln>
        </p:spPr>
      </p:pic>
      <p:pic>
        <p:nvPicPr>
          <p:cNvPr id="239" name="th-5.jpeg" descr="th-5.jpeg"/>
          <p:cNvPicPr>
            <a:picLocks noChangeAspect="1"/>
          </p:cNvPicPr>
          <p:nvPr/>
        </p:nvPicPr>
        <p:blipFill>
          <a:blip r:embed="rId4">
            <a:extLst/>
          </a:blip>
          <a:stretch>
            <a:fillRect/>
          </a:stretch>
        </p:blipFill>
        <p:spPr>
          <a:xfrm>
            <a:off x="689599" y="4019550"/>
            <a:ext cx="6019801" cy="3213100"/>
          </a:xfrm>
          <a:prstGeom prst="rect">
            <a:avLst/>
          </a:prstGeom>
          <a:ln w="12700">
            <a:miter lim="400000"/>
          </a:ln>
        </p:spPr>
      </p:pic>
      <p:sp>
        <p:nvSpPr>
          <p:cNvPr id="240" name="Reduce energy loss by limit locomotion, high digestibility diet and provide suitable temperature, hence maximize growth rates and minimize costs."/>
          <p:cNvSpPr txBox="1"/>
          <p:nvPr/>
        </p:nvSpPr>
        <p:spPr>
          <a:xfrm>
            <a:off x="7138522" y="3211379"/>
            <a:ext cx="5399774" cy="1997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174977" indent="-174977" algn="l">
              <a:buSzPct val="100000"/>
              <a:buChar char="•"/>
              <a:defRPr sz="2500"/>
            </a:lvl1pPr>
          </a:lstStyle>
          <a:p>
            <a:pPr/>
            <a:r>
              <a:t>Reduce energy loss by limit locomotion, high digestibility diet and provide suitable temperature, hence maximize growth rates and minimize costs.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40"/>
                                        </p:tgtEl>
                                        <p:attrNameLst>
                                          <p:attrName>style.visibility</p:attrName>
                                        </p:attrNameLst>
                                      </p:cBhvr>
                                      <p:to>
                                        <p:strVal val="visible"/>
                                      </p:to>
                                    </p:set>
                                    <p:animEffect filter="dissolve" transition="in">
                                      <p:cBhvr>
                                        <p:cTn id="7" dur="7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0"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Food production - outline"/>
          <p:cNvSpPr txBox="1"/>
          <p:nvPr>
            <p:ph type="title"/>
          </p:nvPr>
        </p:nvSpPr>
        <p:spPr>
          <a:prstGeom prst="rect">
            <a:avLst/>
          </a:prstGeom>
        </p:spPr>
        <p:txBody>
          <a:bodyPr/>
          <a:lstStyle/>
          <a:p>
            <a:pPr/>
            <a:r>
              <a:t>Food production - outline</a:t>
            </a:r>
          </a:p>
        </p:txBody>
      </p:sp>
      <p:sp>
        <p:nvSpPr>
          <p:cNvPr id="126" name="Introduction…"/>
          <p:cNvSpPr txBox="1"/>
          <p:nvPr>
            <p:ph type="body" idx="1"/>
          </p:nvPr>
        </p:nvSpPr>
        <p:spPr>
          <a:xfrm>
            <a:off x="1984481" y="2549694"/>
            <a:ext cx="9035838" cy="6732227"/>
          </a:xfrm>
          <a:prstGeom prst="rect">
            <a:avLst/>
          </a:prstGeom>
        </p:spPr>
        <p:txBody>
          <a:bodyPr/>
          <a:lstStyle/>
          <a:p>
            <a:pPr marL="374014" indent="-374014" defTabSz="554990">
              <a:spcBef>
                <a:spcPts val="1900"/>
              </a:spcBef>
              <a:buBlip>
                <a:blip r:embed="rId2"/>
              </a:buBlip>
              <a:defRPr sz="2850">
                <a:latin typeface="Helvetica"/>
                <a:ea typeface="Helvetica"/>
                <a:cs typeface="Helvetica"/>
                <a:sym typeface="Helvetica"/>
              </a:defRPr>
            </a:pPr>
            <a:r>
              <a:t>Introduction</a:t>
            </a:r>
          </a:p>
          <a:p>
            <a:pPr marL="374014" indent="-374014" defTabSz="554990">
              <a:spcBef>
                <a:spcPts val="1900"/>
              </a:spcBef>
              <a:buBlip>
                <a:blip r:embed="rId2"/>
              </a:buBlip>
              <a:defRPr sz="2850">
                <a:latin typeface="Helvetica"/>
                <a:ea typeface="Helvetica"/>
                <a:cs typeface="Helvetica"/>
                <a:sym typeface="Helvetica"/>
              </a:defRPr>
            </a:pPr>
            <a:r>
              <a:t>What are cereal grains</a:t>
            </a:r>
          </a:p>
          <a:p>
            <a:pPr marL="374014" indent="-374014" defTabSz="554990">
              <a:spcBef>
                <a:spcPts val="1900"/>
              </a:spcBef>
              <a:buBlip>
                <a:blip r:embed="rId2"/>
              </a:buBlip>
              <a:defRPr sz="2850">
                <a:latin typeface="Helvetica"/>
                <a:ea typeface="Helvetica"/>
                <a:cs typeface="Helvetica"/>
                <a:sym typeface="Helvetica"/>
              </a:defRPr>
            </a:pPr>
            <a:r>
              <a:t>Modern agriculture technology - farm machinery</a:t>
            </a:r>
          </a:p>
          <a:p>
            <a:pPr marL="374014" indent="-374014" defTabSz="554990">
              <a:spcBef>
                <a:spcPts val="1900"/>
              </a:spcBef>
              <a:buBlip>
                <a:blip r:embed="rId2"/>
              </a:buBlip>
              <a:defRPr sz="2850">
                <a:latin typeface="Helvetica"/>
                <a:ea typeface="Helvetica"/>
                <a:cs typeface="Helvetica"/>
                <a:sym typeface="Helvetica"/>
              </a:defRPr>
            </a:pPr>
            <a:r>
              <a:t>Modern agriculture technology - Fertilisers</a:t>
            </a:r>
          </a:p>
          <a:p>
            <a:pPr marL="374014" indent="-374014" defTabSz="554990">
              <a:spcBef>
                <a:spcPts val="1900"/>
              </a:spcBef>
              <a:buBlip>
                <a:blip r:embed="rId2"/>
              </a:buBlip>
              <a:defRPr sz="2850">
                <a:latin typeface="Helvetica"/>
                <a:ea typeface="Helvetica"/>
                <a:cs typeface="Helvetica"/>
                <a:sym typeface="Helvetica"/>
              </a:defRPr>
            </a:pPr>
            <a:r>
              <a:t>Modern agriculture technology - Pesticide</a:t>
            </a:r>
          </a:p>
          <a:p>
            <a:pPr marL="374014" indent="-374014" defTabSz="554990">
              <a:spcBef>
                <a:spcPts val="1900"/>
              </a:spcBef>
              <a:buBlip>
                <a:blip r:embed="rId2"/>
              </a:buBlip>
              <a:defRPr sz="2850">
                <a:latin typeface="Helvetica"/>
                <a:ea typeface="Helvetica"/>
                <a:cs typeface="Helvetica"/>
                <a:sym typeface="Helvetica"/>
              </a:defRPr>
            </a:pPr>
            <a:r>
              <a:t>Modern agriculture technology - Selective breeding</a:t>
            </a:r>
          </a:p>
          <a:p>
            <a:pPr marL="374014" indent="-374014" defTabSz="554990">
              <a:spcBef>
                <a:spcPts val="1900"/>
              </a:spcBef>
              <a:buBlip>
                <a:blip r:embed="rId2"/>
              </a:buBlip>
              <a:defRPr sz="2850">
                <a:latin typeface="Helvetica"/>
                <a:ea typeface="Helvetica"/>
                <a:cs typeface="Helvetica"/>
                <a:sym typeface="Helvetica"/>
              </a:defRPr>
            </a:pPr>
            <a:r>
              <a:t>Famine</a:t>
            </a:r>
          </a:p>
          <a:p>
            <a:pPr marL="374014" indent="-374014" defTabSz="554990">
              <a:spcBef>
                <a:spcPts val="1900"/>
              </a:spcBef>
              <a:buBlip>
                <a:blip r:embed="rId2"/>
              </a:buBlip>
              <a:defRPr sz="2850">
                <a:latin typeface="Helvetica"/>
                <a:ea typeface="Helvetica"/>
                <a:cs typeface="Helvetica"/>
                <a:sym typeface="Helvetica"/>
              </a:defRPr>
            </a:pPr>
            <a:r>
              <a:t>Monoculture</a:t>
            </a:r>
          </a:p>
          <a:p>
            <a:pPr marL="374014" indent="-374014" defTabSz="554990">
              <a:spcBef>
                <a:spcPts val="1900"/>
              </a:spcBef>
              <a:buBlip>
                <a:blip r:embed="rId2"/>
              </a:buBlip>
              <a:defRPr sz="2850">
                <a:latin typeface="Helvetica"/>
                <a:ea typeface="Helvetica"/>
                <a:cs typeface="Helvetica"/>
                <a:sym typeface="Helvetica"/>
              </a:defRPr>
            </a:pPr>
            <a:r>
              <a:t>Intensive livestock farming</a:t>
            </a:r>
          </a:p>
          <a:p>
            <a:pPr marL="374014" indent="-374014" defTabSz="554990">
              <a:spcBef>
                <a:spcPts val="1900"/>
              </a:spcBef>
              <a:buBlip>
                <a:blip r:embed="rId2"/>
              </a:buBlip>
              <a:defRPr sz="2850">
                <a:latin typeface="Helvetica"/>
                <a:ea typeface="Helvetica"/>
                <a:cs typeface="Helvetica"/>
                <a:sym typeface="Helvetica"/>
              </a:defRPr>
            </a:pPr>
            <a:r>
              <a:t>Impacts on environment of food production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Negative effects"/>
          <p:cNvSpPr txBox="1"/>
          <p:nvPr>
            <p:ph type="title"/>
          </p:nvPr>
        </p:nvSpPr>
        <p:spPr>
          <a:prstGeom prst="rect">
            <a:avLst/>
          </a:prstGeom>
        </p:spPr>
        <p:txBody>
          <a:bodyPr/>
          <a:lstStyle/>
          <a:p>
            <a:pPr/>
            <a:r>
              <a:t>Negative effects</a:t>
            </a:r>
          </a:p>
        </p:txBody>
      </p:sp>
      <p:sp>
        <p:nvSpPr>
          <p:cNvPr id="245" name="Various diseases and infections easily spread brought about by overcrowding and poor hygiene…"/>
          <p:cNvSpPr txBox="1"/>
          <p:nvPr>
            <p:ph type="body" sz="half" idx="1"/>
          </p:nvPr>
        </p:nvSpPr>
        <p:spPr>
          <a:xfrm>
            <a:off x="787400" y="2539325"/>
            <a:ext cx="5486400" cy="6455517"/>
          </a:xfrm>
          <a:prstGeom prst="rect">
            <a:avLst/>
          </a:prstGeom>
        </p:spPr>
        <p:txBody>
          <a:bodyPr/>
          <a:lstStyle/>
          <a:p>
            <a:pPr marL="273402" indent="-273402" defTabSz="457200">
              <a:spcBef>
                <a:spcPts val="2500"/>
              </a:spcBef>
              <a:buSzPct val="100000"/>
              <a:buChar char="•"/>
              <a:defRPr sz="2500">
                <a:solidFill>
                  <a:srgbClr val="333333"/>
                </a:solidFill>
                <a:latin typeface="Helvetica"/>
                <a:ea typeface="Helvetica"/>
                <a:cs typeface="Helvetica"/>
                <a:sym typeface="Helvetica"/>
              </a:defRPr>
            </a:pPr>
            <a:r>
              <a:rPr b="1"/>
              <a:t>Various diseases and infections easily spread</a:t>
            </a:r>
            <a:r>
              <a:t> brought about by overcrowding and poor hygiene</a:t>
            </a:r>
          </a:p>
          <a:p>
            <a:pPr marL="273402" indent="-273402" defTabSz="457200">
              <a:spcBef>
                <a:spcPts val="2500"/>
              </a:spcBef>
              <a:buSzPct val="100000"/>
              <a:buChar char="•"/>
              <a:defRPr sz="2500">
                <a:solidFill>
                  <a:srgbClr val="333333"/>
                </a:solidFill>
                <a:latin typeface="Helvetica"/>
                <a:ea typeface="Helvetica"/>
                <a:cs typeface="Helvetica"/>
                <a:sym typeface="Helvetica"/>
              </a:defRPr>
            </a:pPr>
            <a:r>
              <a:t>Regular application of </a:t>
            </a:r>
            <a:r>
              <a:rPr b="1"/>
              <a:t>medications to prevent diseases</a:t>
            </a:r>
            <a:r>
              <a:t>. Also, hormones may be used to boost growth and increase yield.</a:t>
            </a:r>
          </a:p>
          <a:p>
            <a:pPr marL="273402" indent="-273402" defTabSz="457200">
              <a:spcBef>
                <a:spcPts val="2500"/>
              </a:spcBef>
              <a:buSzPct val="100000"/>
              <a:buChar char="•"/>
              <a:defRPr sz="2500">
                <a:solidFill>
                  <a:srgbClr val="333333"/>
                </a:solidFill>
                <a:latin typeface="Helvetica"/>
                <a:ea typeface="Helvetica"/>
                <a:cs typeface="Helvetica"/>
                <a:sym typeface="Helvetica"/>
              </a:defRPr>
            </a:pPr>
            <a:r>
              <a:rPr b="1"/>
              <a:t>Waste disposal</a:t>
            </a:r>
            <a:r>
              <a:t> leads to pollution of land and waterways nearby</a:t>
            </a:r>
          </a:p>
          <a:p>
            <a:pPr marL="273402" indent="-273402" defTabSz="457200">
              <a:spcBef>
                <a:spcPts val="2500"/>
              </a:spcBef>
              <a:buSzPct val="100000"/>
              <a:buChar char="•"/>
              <a:defRPr sz="2500">
                <a:solidFill>
                  <a:srgbClr val="333333"/>
                </a:solidFill>
                <a:latin typeface="Helvetica"/>
                <a:ea typeface="Helvetica"/>
                <a:cs typeface="Helvetica"/>
                <a:sym typeface="Helvetica"/>
              </a:defRPr>
            </a:pPr>
            <a:r>
              <a:t>Animal welfare issues, such as ability for livestock to perform natural acts (e.g. chicken spreading wings and flapping )</a:t>
            </a:r>
          </a:p>
        </p:txBody>
      </p:sp>
      <p:pic>
        <p:nvPicPr>
          <p:cNvPr id="246" name="th-4.jpeg" descr="th-4.jpeg"/>
          <p:cNvPicPr>
            <a:picLocks noChangeAspect="1"/>
          </p:cNvPicPr>
          <p:nvPr/>
        </p:nvPicPr>
        <p:blipFill>
          <a:blip r:embed="rId2">
            <a:extLst/>
          </a:blip>
          <a:stretch>
            <a:fillRect/>
          </a:stretch>
        </p:blipFill>
        <p:spPr>
          <a:xfrm>
            <a:off x="6865897" y="3947727"/>
            <a:ext cx="5654918" cy="36387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45">
                                            <p:bg/>
                                          </p:spTgt>
                                        </p:tgtEl>
                                        <p:attrNameLst>
                                          <p:attrName>style.visibility</p:attrName>
                                        </p:attrNameLst>
                                      </p:cBhvr>
                                      <p:to>
                                        <p:strVal val="visible"/>
                                      </p:to>
                                    </p:set>
                                    <p:animEffect filter="dissolve" transition="in">
                                      <p:cBhvr>
                                        <p:cTn id="7" dur="700"/>
                                        <p:tgtEl>
                                          <p:spTgt spid="24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245">
                                            <p:txEl>
                                              <p:pRg st="0" end="0"/>
                                            </p:txEl>
                                          </p:spTgt>
                                        </p:tgtEl>
                                        <p:attrNameLst>
                                          <p:attrName>style.visibility</p:attrName>
                                        </p:attrNameLst>
                                      </p:cBhvr>
                                      <p:to>
                                        <p:strVal val="visible"/>
                                      </p:to>
                                    </p:set>
                                    <p:animEffect filter="dissolve" transition="in">
                                      <p:cBhvr>
                                        <p:cTn id="10" dur="700"/>
                                        <p:tgtEl>
                                          <p:spTgt spid="24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245">
                                            <p:txEl>
                                              <p:pRg st="1" end="1"/>
                                            </p:txEl>
                                          </p:spTgt>
                                        </p:tgtEl>
                                        <p:attrNameLst>
                                          <p:attrName>style.visibility</p:attrName>
                                        </p:attrNameLst>
                                      </p:cBhvr>
                                      <p:to>
                                        <p:strVal val="visible"/>
                                      </p:to>
                                    </p:set>
                                    <p:animEffect filter="dissolve" transition="in">
                                      <p:cBhvr>
                                        <p:cTn id="15" dur="700"/>
                                        <p:tgtEl>
                                          <p:spTgt spid="24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245">
                                            <p:txEl>
                                              <p:pRg st="2" end="2"/>
                                            </p:txEl>
                                          </p:spTgt>
                                        </p:tgtEl>
                                        <p:attrNameLst>
                                          <p:attrName>style.visibility</p:attrName>
                                        </p:attrNameLst>
                                      </p:cBhvr>
                                      <p:to>
                                        <p:strVal val="visible"/>
                                      </p:to>
                                    </p:set>
                                    <p:animEffect filter="dissolve" transition="in">
                                      <p:cBhvr>
                                        <p:cTn id="20" dur="700"/>
                                        <p:tgtEl>
                                          <p:spTgt spid="24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245">
                                            <p:txEl>
                                              <p:pRg st="3" end="3"/>
                                            </p:txEl>
                                          </p:spTgt>
                                        </p:tgtEl>
                                        <p:attrNameLst>
                                          <p:attrName>style.visibility</p:attrName>
                                        </p:attrNameLst>
                                      </p:cBhvr>
                                      <p:to>
                                        <p:strVal val="visible"/>
                                      </p:to>
                                    </p:set>
                                    <p:animEffect filter="dissolve" transition="in">
                                      <p:cBhvr>
                                        <p:cTn id="25" dur="700"/>
                                        <p:tgtEl>
                                          <p:spTgt spid="245">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5" grpId="1"/>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Food production impact on environment"/>
          <p:cNvSpPr txBox="1"/>
          <p:nvPr>
            <p:ph type="title"/>
          </p:nvPr>
        </p:nvSpPr>
        <p:spPr>
          <a:prstGeom prst="rect">
            <a:avLst/>
          </a:prstGeom>
        </p:spPr>
        <p:txBody>
          <a:bodyPr/>
          <a:lstStyle/>
          <a:p>
            <a:pPr/>
            <a:r>
              <a:t>Food production impact on environment</a:t>
            </a:r>
          </a:p>
        </p:txBody>
      </p:sp>
      <p:sp>
        <p:nvSpPr>
          <p:cNvPr id="249" name="The food system is the single biggest threat to nature today.…"/>
          <p:cNvSpPr txBox="1"/>
          <p:nvPr>
            <p:ph type="body" idx="1"/>
          </p:nvPr>
        </p:nvSpPr>
        <p:spPr>
          <a:xfrm>
            <a:off x="904637" y="2657231"/>
            <a:ext cx="11430001" cy="6626101"/>
          </a:xfrm>
          <a:prstGeom prst="rect">
            <a:avLst/>
          </a:prstGeom>
        </p:spPr>
        <p:txBody>
          <a:bodyPr/>
          <a:lstStyle/>
          <a:p>
            <a:pPr marL="218722" indent="-218722" defTabSz="457200">
              <a:spcBef>
                <a:spcPts val="0"/>
              </a:spcBef>
              <a:buSzPct val="100000"/>
              <a:buChar char="•"/>
              <a:defRPr sz="2000">
                <a:solidFill>
                  <a:srgbClr val="565F5F"/>
                </a:solidFill>
                <a:latin typeface="Helvetica"/>
                <a:ea typeface="Helvetica"/>
                <a:cs typeface="Helvetica"/>
                <a:sym typeface="Helvetica"/>
              </a:defRPr>
            </a:pPr>
            <a:r>
              <a:t>The food system is the single biggest threat to nature today.</a:t>
            </a:r>
          </a:p>
          <a:p>
            <a:pPr marL="218722" indent="-218722" defTabSz="457200">
              <a:spcBef>
                <a:spcPts val="0"/>
              </a:spcBef>
              <a:buSzPct val="100000"/>
              <a:buChar char="•"/>
              <a:defRPr sz="2000">
                <a:solidFill>
                  <a:srgbClr val="565F5F"/>
                </a:solidFill>
                <a:latin typeface="Helvetica"/>
                <a:ea typeface="Helvetica"/>
                <a:cs typeface="Helvetica"/>
                <a:sym typeface="Helvetica"/>
              </a:defRPr>
            </a:pPr>
          </a:p>
          <a:p>
            <a:pPr marL="218722" indent="-218722" defTabSz="457200">
              <a:spcBef>
                <a:spcPts val="0"/>
              </a:spcBef>
              <a:buSzPct val="100000"/>
              <a:buChar char="•"/>
              <a:defRPr sz="2000">
                <a:solidFill>
                  <a:srgbClr val="565F5F"/>
                </a:solidFill>
                <a:latin typeface="Helvetica"/>
                <a:ea typeface="Helvetica"/>
                <a:cs typeface="Helvetica"/>
                <a:sym typeface="Helvetica"/>
              </a:defRPr>
            </a:pPr>
            <a:r>
              <a:t>It uses most of our natural resources, with </a:t>
            </a:r>
          </a:p>
          <a:p>
            <a:pPr marL="218722" indent="-218722" defTabSz="457200">
              <a:spcBef>
                <a:spcPts val="0"/>
              </a:spcBef>
              <a:buSzPct val="100000"/>
              <a:buChar char="•"/>
              <a:defRPr sz="2000">
                <a:solidFill>
                  <a:srgbClr val="565F5F"/>
                </a:solidFill>
                <a:latin typeface="Helvetica"/>
                <a:ea typeface="Helvetica"/>
                <a:cs typeface="Helvetica"/>
                <a:sym typeface="Helvetica"/>
              </a:defRPr>
            </a:pPr>
            <a:r>
              <a:t>69% of global </a:t>
            </a:r>
            <a:r>
              <a:rPr b="1"/>
              <a:t>freshwater</a:t>
            </a:r>
            <a:r>
              <a:t> and </a:t>
            </a:r>
          </a:p>
          <a:p>
            <a:pPr marL="218722" indent="-218722" defTabSz="457200">
              <a:spcBef>
                <a:spcPts val="0"/>
              </a:spcBef>
              <a:buSzPct val="100000"/>
              <a:buChar char="•"/>
              <a:defRPr sz="2000">
                <a:solidFill>
                  <a:srgbClr val="565F5F"/>
                </a:solidFill>
                <a:latin typeface="Helvetica"/>
                <a:ea typeface="Helvetica"/>
                <a:cs typeface="Helvetica"/>
                <a:sym typeface="Helvetica"/>
              </a:defRPr>
            </a:pPr>
            <a:r>
              <a:t>Half of the world’s habitable (ice- and desert-free) </a:t>
            </a:r>
            <a:r>
              <a:rPr b="1"/>
              <a:t>land</a:t>
            </a:r>
            <a:r>
              <a:t>. </a:t>
            </a:r>
          </a:p>
          <a:p>
            <a:pPr marL="218722" indent="-218722" defTabSz="457200">
              <a:spcBef>
                <a:spcPts val="0"/>
              </a:spcBef>
              <a:buSzPct val="100000"/>
              <a:buChar char="•"/>
              <a:defRPr sz="2000">
                <a:solidFill>
                  <a:srgbClr val="565F5F"/>
                </a:solidFill>
                <a:latin typeface="Helvetica"/>
                <a:ea typeface="Helvetica"/>
                <a:cs typeface="Helvetica"/>
                <a:sym typeface="Helvetica"/>
              </a:defRPr>
            </a:pPr>
            <a:r>
              <a:t>It has caused </a:t>
            </a:r>
          </a:p>
          <a:p>
            <a:pPr marL="218722" indent="-218722" defTabSz="457200">
              <a:spcBef>
                <a:spcPts val="0"/>
              </a:spcBef>
              <a:buSzPct val="100000"/>
              <a:buChar char="•"/>
              <a:defRPr sz="2000">
                <a:solidFill>
                  <a:srgbClr val="565F5F"/>
                </a:solidFill>
                <a:latin typeface="Helvetica"/>
                <a:ea typeface="Helvetica"/>
                <a:cs typeface="Helvetica"/>
                <a:sym typeface="Helvetica"/>
              </a:defRPr>
            </a:pPr>
            <a:r>
              <a:t>75% of </a:t>
            </a:r>
            <a:r>
              <a:rPr b="1"/>
              <a:t>deforestation</a:t>
            </a:r>
            <a:r>
              <a:t>, </a:t>
            </a:r>
          </a:p>
          <a:p>
            <a:pPr marL="218722" indent="-218722" defTabSz="457200">
              <a:spcBef>
                <a:spcPts val="0"/>
              </a:spcBef>
              <a:buSzPct val="100000"/>
              <a:buChar char="•"/>
              <a:defRPr sz="2000">
                <a:solidFill>
                  <a:srgbClr val="565F5F"/>
                </a:solidFill>
                <a:latin typeface="Helvetica"/>
                <a:ea typeface="Helvetica"/>
                <a:cs typeface="Helvetica"/>
                <a:sym typeface="Helvetica"/>
              </a:defRPr>
            </a:pPr>
            <a:r>
              <a:t>30% of </a:t>
            </a:r>
            <a:r>
              <a:rPr b="1"/>
              <a:t>topsoil erosion</a:t>
            </a:r>
            <a:r>
              <a:t> and </a:t>
            </a:r>
          </a:p>
          <a:p>
            <a:pPr marL="218722" indent="-218722" defTabSz="457200">
              <a:spcBef>
                <a:spcPts val="0"/>
              </a:spcBef>
              <a:buSzPct val="100000"/>
              <a:buChar char="•"/>
              <a:defRPr sz="2000">
                <a:solidFill>
                  <a:srgbClr val="565F5F"/>
                </a:solidFill>
                <a:latin typeface="Helvetica"/>
                <a:ea typeface="Helvetica"/>
                <a:cs typeface="Helvetica"/>
                <a:sym typeface="Helvetica"/>
              </a:defRPr>
            </a:pPr>
            <a:r>
              <a:t>contributes at least 24% of </a:t>
            </a:r>
            <a:r>
              <a:rPr b="1"/>
              <a:t>greenhouse gas emissions</a:t>
            </a:r>
            <a:r>
              <a:t>.</a:t>
            </a:r>
          </a:p>
          <a:p>
            <a:pPr marL="218722" indent="-218722" defTabSz="457200">
              <a:spcBef>
                <a:spcPts val="0"/>
              </a:spcBef>
              <a:buSzPct val="100000"/>
              <a:buChar char="•"/>
              <a:defRPr sz="2000">
                <a:solidFill>
                  <a:srgbClr val="565F5F"/>
                </a:solidFill>
                <a:latin typeface="Helvetica"/>
                <a:ea typeface="Helvetica"/>
                <a:cs typeface="Helvetica"/>
                <a:sym typeface="Helvetica"/>
              </a:defRPr>
            </a:pPr>
            <a:r>
              <a:t>78% of global ocean and freshwater </a:t>
            </a:r>
            <a:r>
              <a:rPr b="1"/>
              <a:t>eutrophication</a:t>
            </a:r>
            <a:r>
              <a:t> (the pollution of waterways with nutrient-rich pollutants)</a:t>
            </a:r>
          </a:p>
          <a:p>
            <a:pPr marL="218722" indent="-218722" defTabSz="457200">
              <a:spcBef>
                <a:spcPts val="0"/>
              </a:spcBef>
              <a:buSzPct val="100000"/>
              <a:buChar char="•"/>
              <a:defRPr sz="2000">
                <a:solidFill>
                  <a:srgbClr val="565F5F"/>
                </a:solidFill>
                <a:latin typeface="Helvetica"/>
                <a:ea typeface="Helvetica"/>
                <a:cs typeface="Helvetica"/>
                <a:sym typeface="Helvetica"/>
              </a:defRPr>
            </a:pPr>
            <a:r>
              <a:t>70% of </a:t>
            </a:r>
            <a:r>
              <a:rPr b="1"/>
              <a:t>biodiversity loss</a:t>
            </a:r>
            <a:r>
              <a:t> and </a:t>
            </a:r>
          </a:p>
          <a:p>
            <a:pPr marL="218722" indent="-218722" defTabSz="457200">
              <a:spcBef>
                <a:spcPts val="0"/>
              </a:spcBef>
              <a:buSzPct val="100000"/>
              <a:buChar char="•"/>
              <a:defRPr sz="2000">
                <a:solidFill>
                  <a:srgbClr val="565F5F"/>
                </a:solidFill>
                <a:latin typeface="Helvetica"/>
                <a:ea typeface="Helvetica"/>
                <a:cs typeface="Helvetica"/>
                <a:sym typeface="Helvetica"/>
              </a:defRPr>
            </a:pPr>
            <a:r>
              <a:t>has led to 93% of all our </a:t>
            </a:r>
            <a:r>
              <a:rPr b="1"/>
              <a:t>fish stocks</a:t>
            </a:r>
            <a:r>
              <a:t> being fished to their limits or beyond.</a:t>
            </a:r>
          </a:p>
          <a:p>
            <a:pPr marL="218722" indent="-218722" defTabSz="457200">
              <a:spcBef>
                <a:spcPts val="0"/>
              </a:spcBef>
              <a:buSzPct val="100000"/>
              <a:buChar char="•"/>
              <a:defRPr sz="2000">
                <a:solidFill>
                  <a:srgbClr val="565F5F"/>
                </a:solidFill>
                <a:latin typeface="Helvetica"/>
                <a:ea typeface="Helvetica"/>
                <a:cs typeface="Helvetica"/>
                <a:sym typeface="Helvetica"/>
              </a:defRPr>
            </a:pPr>
          </a:p>
          <a:p>
            <a:pPr marL="218722" indent="-218722" defTabSz="457200">
              <a:spcBef>
                <a:spcPts val="0"/>
              </a:spcBef>
              <a:buSzPct val="100000"/>
              <a:buChar char="•"/>
              <a:defRPr sz="2000">
                <a:solidFill>
                  <a:srgbClr val="565F5F"/>
                </a:solidFill>
                <a:latin typeface="Helvetica"/>
                <a:ea typeface="Helvetica"/>
                <a:cs typeface="Helvetica"/>
                <a:sym typeface="Helvetica"/>
              </a:defRPr>
            </a:pPr>
            <a:r>
              <a:t>821 million people are hungry while 1.9 billion are overweight or obese.</a:t>
            </a:r>
          </a:p>
          <a:p>
            <a:pPr marL="218722" indent="-218722" defTabSz="457200">
              <a:spcBef>
                <a:spcPts val="0"/>
              </a:spcBef>
              <a:buSzPct val="100000"/>
              <a:buChar char="•"/>
              <a:defRPr sz="2000">
                <a:solidFill>
                  <a:srgbClr val="565F5F"/>
                </a:solidFill>
                <a:latin typeface="Helvetica"/>
                <a:ea typeface="Helvetica"/>
                <a:cs typeface="Helvetica"/>
                <a:sym typeface="Helvetica"/>
              </a:defRPr>
            </a:pPr>
          </a:p>
          <a:p>
            <a:pPr marL="218722" indent="-218722" defTabSz="457200">
              <a:spcBef>
                <a:spcPts val="0"/>
              </a:spcBef>
              <a:buSzPct val="100000"/>
              <a:buChar char="•"/>
              <a:defRPr sz="2000">
                <a:solidFill>
                  <a:srgbClr val="565F5F"/>
                </a:solidFill>
                <a:latin typeface="Helvetica"/>
                <a:ea typeface="Helvetica"/>
                <a:cs typeface="Helvetica"/>
                <a:sym typeface="Helvetica"/>
              </a:defRPr>
            </a:pPr>
            <a:r>
              <a:t>Food, therefore, lies at the heart of trying to tackle climate change, reducing water stress, pollution, restoring lands back to forests or grasslands, and protecting the world’s wildlife. </a:t>
            </a:r>
          </a:p>
          <a:p>
            <a:pPr marL="218722" indent="-218722" defTabSz="457200">
              <a:spcBef>
                <a:spcPts val="0"/>
              </a:spcBef>
              <a:buSzPct val="100000"/>
              <a:buChar char="•"/>
              <a:defRPr sz="2000">
                <a:solidFill>
                  <a:srgbClr val="565F5F"/>
                </a:solidFill>
                <a:latin typeface="Helvetica"/>
                <a:ea typeface="Helvetica"/>
                <a:cs typeface="Helvetica"/>
                <a:sym typeface="Helvetica"/>
              </a:defRPr>
            </a:pPr>
            <a:r>
              <a:t>If food is produced more sustainably, distributed fairly and consumed more responsibly, we can improve both human and planetary health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249">
                                            <p:bg/>
                                          </p:spTgt>
                                        </p:tgtEl>
                                        <p:attrNameLst>
                                          <p:attrName>style.visibility</p:attrName>
                                        </p:attrNameLst>
                                      </p:cBhvr>
                                      <p:to>
                                        <p:strVal val="visible"/>
                                      </p:to>
                                    </p:set>
                                    <p:anim calcmode="lin" valueType="num">
                                      <p:cBhvr>
                                        <p:cTn id="7" dur="1000" fill="hold"/>
                                        <p:tgtEl>
                                          <p:spTgt spid="249">
                                            <p:bg/>
                                          </p:spTgt>
                                        </p:tgtEl>
                                        <p:attrNameLst>
                                          <p:attrName>ppt_w</p:attrName>
                                        </p:attrNameLst>
                                      </p:cBhvr>
                                      <p:tavLst>
                                        <p:tav tm="0">
                                          <p:val>
                                            <p:strVal val="4*#ppt_w"/>
                                          </p:val>
                                        </p:tav>
                                        <p:tav tm="100000">
                                          <p:val>
                                            <p:strVal val="#ppt_w"/>
                                          </p:val>
                                        </p:tav>
                                      </p:tavLst>
                                    </p:anim>
                                    <p:anim calcmode="lin" valueType="num">
                                      <p:cBhvr>
                                        <p:cTn id="8" dur="1000" fill="hold"/>
                                        <p:tgtEl>
                                          <p:spTgt spid="249">
                                            <p:bg/>
                                          </p:spTgt>
                                        </p:tgtEl>
                                        <p:attrNameLst>
                                          <p:attrName>ppt_h</p:attrName>
                                        </p:attrNameLst>
                                      </p:cBhvr>
                                      <p:tavLst>
                                        <p:tav tm="0">
                                          <p:val>
                                            <p:strVal val="4*#ppt_h"/>
                                          </p:val>
                                        </p:tav>
                                        <p:tav tm="100000">
                                          <p:val>
                                            <p:strVal val="#ppt_h"/>
                                          </p:val>
                                        </p:tav>
                                      </p:tavLst>
                                    </p:anim>
                                  </p:childTnLst>
                                </p:cTn>
                              </p:par>
                              <p:par>
                                <p:cTn id="9" presetClass="entr" nodeType="withEffect" presetSubtype="32" presetID="23" grpId="1" fill="hold">
                                  <p:stCondLst>
                                    <p:cond delay="0"/>
                                  </p:stCondLst>
                                  <p:iterate type="el" backwards="0">
                                    <p:tmAbs val="0"/>
                                  </p:iterate>
                                  <p:childTnLst>
                                    <p:set>
                                      <p:cBhvr>
                                        <p:cTn id="10" fill="hold"/>
                                        <p:tgtEl>
                                          <p:spTgt spid="249">
                                            <p:txEl>
                                              <p:pRg st="0" end="0"/>
                                            </p:txEl>
                                          </p:spTgt>
                                        </p:tgtEl>
                                        <p:attrNameLst>
                                          <p:attrName>style.visibility</p:attrName>
                                        </p:attrNameLst>
                                      </p:cBhvr>
                                      <p:to>
                                        <p:strVal val="visible"/>
                                      </p:to>
                                    </p:set>
                                    <p:anim calcmode="lin" valueType="num">
                                      <p:cBhvr>
                                        <p:cTn id="11" dur="1000" fill="hold"/>
                                        <p:tgtEl>
                                          <p:spTgt spid="249">
                                            <p:txEl>
                                              <p:pRg st="0" end="0"/>
                                            </p:txEl>
                                          </p:spTgt>
                                        </p:tgtEl>
                                        <p:attrNameLst>
                                          <p:attrName>ppt_w</p:attrName>
                                        </p:attrNameLst>
                                      </p:cBhvr>
                                      <p:tavLst>
                                        <p:tav tm="0">
                                          <p:val>
                                            <p:strVal val="4*#ppt_w"/>
                                          </p:val>
                                        </p:tav>
                                        <p:tav tm="100000">
                                          <p:val>
                                            <p:strVal val="#ppt_w"/>
                                          </p:val>
                                        </p:tav>
                                      </p:tavLst>
                                    </p:anim>
                                    <p:anim calcmode="lin" valueType="num">
                                      <p:cBhvr>
                                        <p:cTn id="12" dur="1000" fill="hold"/>
                                        <p:tgtEl>
                                          <p:spTgt spid="249">
                                            <p:txEl>
                                              <p:pRg st="0" end="0"/>
                                            </p:txEl>
                                          </p:spTgt>
                                        </p:tgtEl>
                                        <p:attrNameLst>
                                          <p:attrName>ppt_h</p:attrName>
                                        </p:attrNameLst>
                                      </p:cBhvr>
                                      <p:tavLst>
                                        <p:tav tm="0">
                                          <p:val>
                                            <p:strVal val="4*#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23" grpId="1" fill="hold">
                                  <p:stCondLst>
                                    <p:cond delay="0"/>
                                  </p:stCondLst>
                                  <p:iterate type="el" backwards="0">
                                    <p:tmAbs val="0"/>
                                  </p:iterate>
                                  <p:childTnLst>
                                    <p:set>
                                      <p:cBhvr>
                                        <p:cTn id="16" fill="hold"/>
                                        <p:tgtEl>
                                          <p:spTgt spid="249">
                                            <p:txEl>
                                              <p:pRg st="1" end="1"/>
                                            </p:txEl>
                                          </p:spTgt>
                                        </p:tgtEl>
                                        <p:attrNameLst>
                                          <p:attrName>style.visibility</p:attrName>
                                        </p:attrNameLst>
                                      </p:cBhvr>
                                      <p:to>
                                        <p:strVal val="visible"/>
                                      </p:to>
                                    </p:set>
                                    <p:anim calcmode="lin" valueType="num">
                                      <p:cBhvr>
                                        <p:cTn id="17" dur="1000" fill="hold"/>
                                        <p:tgtEl>
                                          <p:spTgt spid="249">
                                            <p:txEl>
                                              <p:pRg st="1" end="1"/>
                                            </p:txEl>
                                          </p:spTgt>
                                        </p:tgtEl>
                                        <p:attrNameLst>
                                          <p:attrName>ppt_w</p:attrName>
                                        </p:attrNameLst>
                                      </p:cBhvr>
                                      <p:tavLst>
                                        <p:tav tm="0">
                                          <p:val>
                                            <p:strVal val="4*#ppt_w"/>
                                          </p:val>
                                        </p:tav>
                                        <p:tav tm="100000">
                                          <p:val>
                                            <p:strVal val="#ppt_w"/>
                                          </p:val>
                                        </p:tav>
                                      </p:tavLst>
                                    </p:anim>
                                    <p:anim calcmode="lin" valueType="num">
                                      <p:cBhvr>
                                        <p:cTn id="18" dur="1000" fill="hold"/>
                                        <p:tgtEl>
                                          <p:spTgt spid="249">
                                            <p:txEl>
                                              <p:pRg st="1" end="1"/>
                                            </p:txEl>
                                          </p:spTgt>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23" grpId="1" fill="hold">
                                  <p:stCondLst>
                                    <p:cond delay="0"/>
                                  </p:stCondLst>
                                  <p:iterate type="el" backwards="0">
                                    <p:tmAbs val="0"/>
                                  </p:iterate>
                                  <p:childTnLst>
                                    <p:set>
                                      <p:cBhvr>
                                        <p:cTn id="22" fill="hold"/>
                                        <p:tgtEl>
                                          <p:spTgt spid="249">
                                            <p:txEl>
                                              <p:pRg st="2" end="2"/>
                                            </p:txEl>
                                          </p:spTgt>
                                        </p:tgtEl>
                                        <p:attrNameLst>
                                          <p:attrName>style.visibility</p:attrName>
                                        </p:attrNameLst>
                                      </p:cBhvr>
                                      <p:to>
                                        <p:strVal val="visible"/>
                                      </p:to>
                                    </p:set>
                                    <p:anim calcmode="lin" valueType="num">
                                      <p:cBhvr>
                                        <p:cTn id="23" dur="1000" fill="hold"/>
                                        <p:tgtEl>
                                          <p:spTgt spid="249">
                                            <p:txEl>
                                              <p:pRg st="2" end="2"/>
                                            </p:txEl>
                                          </p:spTgt>
                                        </p:tgtEl>
                                        <p:attrNameLst>
                                          <p:attrName>ppt_w</p:attrName>
                                        </p:attrNameLst>
                                      </p:cBhvr>
                                      <p:tavLst>
                                        <p:tav tm="0">
                                          <p:val>
                                            <p:strVal val="4*#ppt_w"/>
                                          </p:val>
                                        </p:tav>
                                        <p:tav tm="100000">
                                          <p:val>
                                            <p:strVal val="#ppt_w"/>
                                          </p:val>
                                        </p:tav>
                                      </p:tavLst>
                                    </p:anim>
                                    <p:anim calcmode="lin" valueType="num">
                                      <p:cBhvr>
                                        <p:cTn id="24" dur="1000" fill="hold"/>
                                        <p:tgtEl>
                                          <p:spTgt spid="249">
                                            <p:txEl>
                                              <p:pRg st="2" end="2"/>
                                            </p:txEl>
                                          </p:spTgt>
                                        </p:tgtEl>
                                        <p:attrNameLst>
                                          <p:attrName>ppt_h</p:attrName>
                                        </p:attrNameLst>
                                      </p:cBhvr>
                                      <p:tavLst>
                                        <p:tav tm="0">
                                          <p:val>
                                            <p:strVal val="4*#ppt_h"/>
                                          </p:val>
                                        </p:tav>
                                        <p:tav tm="100000">
                                          <p:val>
                                            <p:strVal val="#ppt_h"/>
                                          </p:val>
                                        </p:tav>
                                      </p:tavLst>
                                    </p:anim>
                                  </p:childTnLst>
                                </p:cTn>
                              </p:par>
                            </p:childTnLst>
                          </p:cTn>
                        </p:par>
                        <p:par>
                          <p:cTn id="25" fill="hold">
                            <p:stCondLst>
                              <p:cond delay="1000"/>
                            </p:stCondLst>
                            <p:childTnLst>
                              <p:par>
                                <p:cTn id="26" presetClass="entr" nodeType="afterEffect" presetSubtype="32" presetID="23" grpId="1" fill="hold">
                                  <p:stCondLst>
                                    <p:cond delay="0"/>
                                  </p:stCondLst>
                                  <p:iterate type="el" backwards="0">
                                    <p:tmAbs val="0"/>
                                  </p:iterate>
                                  <p:childTnLst>
                                    <p:set>
                                      <p:cBhvr>
                                        <p:cTn id="27" fill="hold"/>
                                        <p:tgtEl>
                                          <p:spTgt spid="249">
                                            <p:txEl>
                                              <p:pRg st="3" end="3"/>
                                            </p:txEl>
                                          </p:spTgt>
                                        </p:tgtEl>
                                        <p:attrNameLst>
                                          <p:attrName>style.visibility</p:attrName>
                                        </p:attrNameLst>
                                      </p:cBhvr>
                                      <p:to>
                                        <p:strVal val="visible"/>
                                      </p:to>
                                    </p:set>
                                    <p:anim calcmode="lin" valueType="num">
                                      <p:cBhvr>
                                        <p:cTn id="28" dur="1000" fill="hold"/>
                                        <p:tgtEl>
                                          <p:spTgt spid="249">
                                            <p:txEl>
                                              <p:pRg st="3" end="3"/>
                                            </p:txEl>
                                          </p:spTgt>
                                        </p:tgtEl>
                                        <p:attrNameLst>
                                          <p:attrName>ppt_w</p:attrName>
                                        </p:attrNameLst>
                                      </p:cBhvr>
                                      <p:tavLst>
                                        <p:tav tm="0">
                                          <p:val>
                                            <p:strVal val="4*#ppt_w"/>
                                          </p:val>
                                        </p:tav>
                                        <p:tav tm="100000">
                                          <p:val>
                                            <p:strVal val="#ppt_w"/>
                                          </p:val>
                                        </p:tav>
                                      </p:tavLst>
                                    </p:anim>
                                    <p:anim calcmode="lin" valueType="num">
                                      <p:cBhvr>
                                        <p:cTn id="29" dur="1000" fill="hold"/>
                                        <p:tgtEl>
                                          <p:spTgt spid="249">
                                            <p:txEl>
                                              <p:pRg st="3" end="3"/>
                                            </p:txEl>
                                          </p:spTgt>
                                        </p:tgtEl>
                                        <p:attrNameLst>
                                          <p:attrName>ppt_h</p:attrName>
                                        </p:attrNameLst>
                                      </p:cBhvr>
                                      <p:tavLst>
                                        <p:tav tm="0">
                                          <p:val>
                                            <p:strVal val="4*#ppt_h"/>
                                          </p:val>
                                        </p:tav>
                                        <p:tav tm="100000">
                                          <p:val>
                                            <p:strVal val="#ppt_h"/>
                                          </p:val>
                                        </p:tav>
                                      </p:tavLst>
                                    </p:anim>
                                  </p:childTnLst>
                                </p:cTn>
                              </p:par>
                            </p:childTnLst>
                          </p:cTn>
                        </p:par>
                        <p:par>
                          <p:cTn id="30" fill="hold">
                            <p:stCondLst>
                              <p:cond delay="2000"/>
                            </p:stCondLst>
                            <p:childTnLst>
                              <p:par>
                                <p:cTn id="31" presetClass="entr" nodeType="afterEffect" presetSubtype="32" presetID="23" grpId="1" fill="hold">
                                  <p:stCondLst>
                                    <p:cond delay="0"/>
                                  </p:stCondLst>
                                  <p:iterate type="el" backwards="0">
                                    <p:tmAbs val="0"/>
                                  </p:iterate>
                                  <p:childTnLst>
                                    <p:set>
                                      <p:cBhvr>
                                        <p:cTn id="32" fill="hold"/>
                                        <p:tgtEl>
                                          <p:spTgt spid="249">
                                            <p:txEl>
                                              <p:pRg st="4" end="4"/>
                                            </p:txEl>
                                          </p:spTgt>
                                        </p:tgtEl>
                                        <p:attrNameLst>
                                          <p:attrName>style.visibility</p:attrName>
                                        </p:attrNameLst>
                                      </p:cBhvr>
                                      <p:to>
                                        <p:strVal val="visible"/>
                                      </p:to>
                                    </p:set>
                                    <p:anim calcmode="lin" valueType="num">
                                      <p:cBhvr>
                                        <p:cTn id="33" dur="1000" fill="hold"/>
                                        <p:tgtEl>
                                          <p:spTgt spid="249">
                                            <p:txEl>
                                              <p:pRg st="4" end="4"/>
                                            </p:txEl>
                                          </p:spTgt>
                                        </p:tgtEl>
                                        <p:attrNameLst>
                                          <p:attrName>ppt_w</p:attrName>
                                        </p:attrNameLst>
                                      </p:cBhvr>
                                      <p:tavLst>
                                        <p:tav tm="0">
                                          <p:val>
                                            <p:strVal val="4*#ppt_w"/>
                                          </p:val>
                                        </p:tav>
                                        <p:tav tm="100000">
                                          <p:val>
                                            <p:strVal val="#ppt_w"/>
                                          </p:val>
                                        </p:tav>
                                      </p:tavLst>
                                    </p:anim>
                                    <p:anim calcmode="lin" valueType="num">
                                      <p:cBhvr>
                                        <p:cTn id="34" dur="1000" fill="hold"/>
                                        <p:tgtEl>
                                          <p:spTgt spid="249">
                                            <p:txEl>
                                              <p:pRg st="4" end="4"/>
                                            </p:txEl>
                                          </p:spTgt>
                                        </p:tgtEl>
                                        <p:attrNameLst>
                                          <p:attrName>ppt_h</p:attrName>
                                        </p:attrNameLst>
                                      </p:cBhvr>
                                      <p:tavLst>
                                        <p:tav tm="0">
                                          <p:val>
                                            <p:strVal val="4*#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32" presetID="23" grpId="1" fill="hold">
                                  <p:stCondLst>
                                    <p:cond delay="0"/>
                                  </p:stCondLst>
                                  <p:iterate type="el" backwards="0">
                                    <p:tmAbs val="0"/>
                                  </p:iterate>
                                  <p:childTnLst>
                                    <p:set>
                                      <p:cBhvr>
                                        <p:cTn id="38" fill="hold"/>
                                        <p:tgtEl>
                                          <p:spTgt spid="249">
                                            <p:txEl>
                                              <p:pRg st="5" end="5"/>
                                            </p:txEl>
                                          </p:spTgt>
                                        </p:tgtEl>
                                        <p:attrNameLst>
                                          <p:attrName>style.visibility</p:attrName>
                                        </p:attrNameLst>
                                      </p:cBhvr>
                                      <p:to>
                                        <p:strVal val="visible"/>
                                      </p:to>
                                    </p:set>
                                    <p:anim calcmode="lin" valueType="num">
                                      <p:cBhvr>
                                        <p:cTn id="39" dur="1000" fill="hold"/>
                                        <p:tgtEl>
                                          <p:spTgt spid="249">
                                            <p:txEl>
                                              <p:pRg st="5" end="5"/>
                                            </p:txEl>
                                          </p:spTgt>
                                        </p:tgtEl>
                                        <p:attrNameLst>
                                          <p:attrName>ppt_w</p:attrName>
                                        </p:attrNameLst>
                                      </p:cBhvr>
                                      <p:tavLst>
                                        <p:tav tm="0">
                                          <p:val>
                                            <p:strVal val="4*#ppt_w"/>
                                          </p:val>
                                        </p:tav>
                                        <p:tav tm="100000">
                                          <p:val>
                                            <p:strVal val="#ppt_w"/>
                                          </p:val>
                                        </p:tav>
                                      </p:tavLst>
                                    </p:anim>
                                    <p:anim calcmode="lin" valueType="num">
                                      <p:cBhvr>
                                        <p:cTn id="40" dur="1000" fill="hold"/>
                                        <p:tgtEl>
                                          <p:spTgt spid="249">
                                            <p:txEl>
                                              <p:pRg st="5" end="5"/>
                                            </p:txEl>
                                          </p:spTgt>
                                        </p:tgtEl>
                                        <p:attrNameLst>
                                          <p:attrName>ppt_h</p:attrName>
                                        </p:attrNameLst>
                                      </p:cBhvr>
                                      <p:tavLst>
                                        <p:tav tm="0">
                                          <p:val>
                                            <p:strVal val="4*#ppt_h"/>
                                          </p:val>
                                        </p:tav>
                                        <p:tav tm="100000">
                                          <p:val>
                                            <p:strVal val="#ppt_h"/>
                                          </p:val>
                                        </p:tav>
                                      </p:tavLst>
                                    </p:anim>
                                  </p:childTnLst>
                                </p:cTn>
                              </p:par>
                            </p:childTnLst>
                          </p:cTn>
                        </p:par>
                        <p:par>
                          <p:cTn id="41" fill="hold">
                            <p:stCondLst>
                              <p:cond delay="1000"/>
                            </p:stCondLst>
                            <p:childTnLst>
                              <p:par>
                                <p:cTn id="42" presetClass="entr" nodeType="afterEffect" presetSubtype="32" presetID="23" grpId="1" fill="hold">
                                  <p:stCondLst>
                                    <p:cond delay="0"/>
                                  </p:stCondLst>
                                  <p:iterate type="el" backwards="0">
                                    <p:tmAbs val="0"/>
                                  </p:iterate>
                                  <p:childTnLst>
                                    <p:set>
                                      <p:cBhvr>
                                        <p:cTn id="43" fill="hold"/>
                                        <p:tgtEl>
                                          <p:spTgt spid="249">
                                            <p:txEl>
                                              <p:pRg st="6" end="6"/>
                                            </p:txEl>
                                          </p:spTgt>
                                        </p:tgtEl>
                                        <p:attrNameLst>
                                          <p:attrName>style.visibility</p:attrName>
                                        </p:attrNameLst>
                                      </p:cBhvr>
                                      <p:to>
                                        <p:strVal val="visible"/>
                                      </p:to>
                                    </p:set>
                                    <p:anim calcmode="lin" valueType="num">
                                      <p:cBhvr>
                                        <p:cTn id="44" dur="1000" fill="hold"/>
                                        <p:tgtEl>
                                          <p:spTgt spid="249">
                                            <p:txEl>
                                              <p:pRg st="6" end="6"/>
                                            </p:txEl>
                                          </p:spTgt>
                                        </p:tgtEl>
                                        <p:attrNameLst>
                                          <p:attrName>ppt_w</p:attrName>
                                        </p:attrNameLst>
                                      </p:cBhvr>
                                      <p:tavLst>
                                        <p:tav tm="0">
                                          <p:val>
                                            <p:strVal val="4*#ppt_w"/>
                                          </p:val>
                                        </p:tav>
                                        <p:tav tm="100000">
                                          <p:val>
                                            <p:strVal val="#ppt_w"/>
                                          </p:val>
                                        </p:tav>
                                      </p:tavLst>
                                    </p:anim>
                                    <p:anim calcmode="lin" valueType="num">
                                      <p:cBhvr>
                                        <p:cTn id="45" dur="1000" fill="hold"/>
                                        <p:tgtEl>
                                          <p:spTgt spid="249">
                                            <p:txEl>
                                              <p:pRg st="6" end="6"/>
                                            </p:txEl>
                                          </p:spTgt>
                                        </p:tgtEl>
                                        <p:attrNameLst>
                                          <p:attrName>ppt_h</p:attrName>
                                        </p:attrNameLst>
                                      </p:cBhvr>
                                      <p:tavLst>
                                        <p:tav tm="0">
                                          <p:val>
                                            <p:strVal val="4*#ppt_h"/>
                                          </p:val>
                                        </p:tav>
                                        <p:tav tm="100000">
                                          <p:val>
                                            <p:strVal val="#ppt_h"/>
                                          </p:val>
                                        </p:tav>
                                      </p:tavLst>
                                    </p:anim>
                                  </p:childTnLst>
                                </p:cTn>
                              </p:par>
                            </p:childTnLst>
                          </p:cTn>
                        </p:par>
                        <p:par>
                          <p:cTn id="46" fill="hold">
                            <p:stCondLst>
                              <p:cond delay="2000"/>
                            </p:stCondLst>
                            <p:childTnLst>
                              <p:par>
                                <p:cTn id="47" presetClass="entr" nodeType="afterEffect" presetSubtype="32" presetID="23" grpId="1" fill="hold">
                                  <p:stCondLst>
                                    <p:cond delay="0"/>
                                  </p:stCondLst>
                                  <p:iterate type="el" backwards="0">
                                    <p:tmAbs val="0"/>
                                  </p:iterate>
                                  <p:childTnLst>
                                    <p:set>
                                      <p:cBhvr>
                                        <p:cTn id="48" fill="hold"/>
                                        <p:tgtEl>
                                          <p:spTgt spid="249">
                                            <p:txEl>
                                              <p:pRg st="7" end="7"/>
                                            </p:txEl>
                                          </p:spTgt>
                                        </p:tgtEl>
                                        <p:attrNameLst>
                                          <p:attrName>style.visibility</p:attrName>
                                        </p:attrNameLst>
                                      </p:cBhvr>
                                      <p:to>
                                        <p:strVal val="visible"/>
                                      </p:to>
                                    </p:set>
                                    <p:anim calcmode="lin" valueType="num">
                                      <p:cBhvr>
                                        <p:cTn id="49" dur="1000" fill="hold"/>
                                        <p:tgtEl>
                                          <p:spTgt spid="249">
                                            <p:txEl>
                                              <p:pRg st="7" end="7"/>
                                            </p:txEl>
                                          </p:spTgt>
                                        </p:tgtEl>
                                        <p:attrNameLst>
                                          <p:attrName>ppt_w</p:attrName>
                                        </p:attrNameLst>
                                      </p:cBhvr>
                                      <p:tavLst>
                                        <p:tav tm="0">
                                          <p:val>
                                            <p:strVal val="4*#ppt_w"/>
                                          </p:val>
                                        </p:tav>
                                        <p:tav tm="100000">
                                          <p:val>
                                            <p:strVal val="#ppt_w"/>
                                          </p:val>
                                        </p:tav>
                                      </p:tavLst>
                                    </p:anim>
                                    <p:anim calcmode="lin" valueType="num">
                                      <p:cBhvr>
                                        <p:cTn id="50" dur="1000" fill="hold"/>
                                        <p:tgtEl>
                                          <p:spTgt spid="249">
                                            <p:txEl>
                                              <p:pRg st="7" end="7"/>
                                            </p:txEl>
                                          </p:spTgt>
                                        </p:tgtEl>
                                        <p:attrNameLst>
                                          <p:attrName>ppt_h</p:attrName>
                                        </p:attrNameLst>
                                      </p:cBhvr>
                                      <p:tavLst>
                                        <p:tav tm="0">
                                          <p:val>
                                            <p:strVal val="4*#ppt_h"/>
                                          </p:val>
                                        </p:tav>
                                        <p:tav tm="100000">
                                          <p:val>
                                            <p:strVal val="#ppt_h"/>
                                          </p:val>
                                        </p:tav>
                                      </p:tavLst>
                                    </p:anim>
                                  </p:childTnLst>
                                </p:cTn>
                              </p:par>
                            </p:childTnLst>
                          </p:cTn>
                        </p:par>
                        <p:par>
                          <p:cTn id="51" fill="hold">
                            <p:stCondLst>
                              <p:cond delay="3000"/>
                            </p:stCondLst>
                            <p:childTnLst>
                              <p:par>
                                <p:cTn id="52" presetClass="entr" nodeType="afterEffect" presetSubtype="32" presetID="23" grpId="1" fill="hold">
                                  <p:stCondLst>
                                    <p:cond delay="0"/>
                                  </p:stCondLst>
                                  <p:iterate type="el" backwards="0">
                                    <p:tmAbs val="0"/>
                                  </p:iterate>
                                  <p:childTnLst>
                                    <p:set>
                                      <p:cBhvr>
                                        <p:cTn id="53" fill="hold"/>
                                        <p:tgtEl>
                                          <p:spTgt spid="249">
                                            <p:txEl>
                                              <p:pRg st="8" end="8"/>
                                            </p:txEl>
                                          </p:spTgt>
                                        </p:tgtEl>
                                        <p:attrNameLst>
                                          <p:attrName>style.visibility</p:attrName>
                                        </p:attrNameLst>
                                      </p:cBhvr>
                                      <p:to>
                                        <p:strVal val="visible"/>
                                      </p:to>
                                    </p:set>
                                    <p:anim calcmode="lin" valueType="num">
                                      <p:cBhvr>
                                        <p:cTn id="54" dur="1000" fill="hold"/>
                                        <p:tgtEl>
                                          <p:spTgt spid="249">
                                            <p:txEl>
                                              <p:pRg st="8" end="8"/>
                                            </p:txEl>
                                          </p:spTgt>
                                        </p:tgtEl>
                                        <p:attrNameLst>
                                          <p:attrName>ppt_w</p:attrName>
                                        </p:attrNameLst>
                                      </p:cBhvr>
                                      <p:tavLst>
                                        <p:tav tm="0">
                                          <p:val>
                                            <p:strVal val="4*#ppt_w"/>
                                          </p:val>
                                        </p:tav>
                                        <p:tav tm="100000">
                                          <p:val>
                                            <p:strVal val="#ppt_w"/>
                                          </p:val>
                                        </p:tav>
                                      </p:tavLst>
                                    </p:anim>
                                    <p:anim calcmode="lin" valueType="num">
                                      <p:cBhvr>
                                        <p:cTn id="55" dur="1000" fill="hold"/>
                                        <p:tgtEl>
                                          <p:spTgt spid="249">
                                            <p:txEl>
                                              <p:pRg st="8" end="8"/>
                                            </p:txEl>
                                          </p:spTgt>
                                        </p:tgtEl>
                                        <p:attrNameLst>
                                          <p:attrName>ppt_h</p:attrName>
                                        </p:attrNameLst>
                                      </p:cBhvr>
                                      <p:tavLst>
                                        <p:tav tm="0">
                                          <p:val>
                                            <p:strVal val="4*#ppt_h"/>
                                          </p:val>
                                        </p:tav>
                                        <p:tav tm="100000">
                                          <p:val>
                                            <p:strVal val="#ppt_h"/>
                                          </p:val>
                                        </p:tav>
                                      </p:tavLst>
                                    </p:anim>
                                  </p:childTnLst>
                                </p:cTn>
                              </p:par>
                            </p:childTnLst>
                          </p:cTn>
                        </p:par>
                        <p:par>
                          <p:cTn id="56" fill="hold">
                            <p:stCondLst>
                              <p:cond delay="4000"/>
                            </p:stCondLst>
                            <p:childTnLst>
                              <p:par>
                                <p:cTn id="57" presetClass="entr" nodeType="afterEffect" presetSubtype="32" presetID="23" grpId="1" fill="hold">
                                  <p:stCondLst>
                                    <p:cond delay="0"/>
                                  </p:stCondLst>
                                  <p:iterate type="el" backwards="0">
                                    <p:tmAbs val="0"/>
                                  </p:iterate>
                                  <p:childTnLst>
                                    <p:set>
                                      <p:cBhvr>
                                        <p:cTn id="58" fill="hold"/>
                                        <p:tgtEl>
                                          <p:spTgt spid="249">
                                            <p:txEl>
                                              <p:pRg st="9" end="9"/>
                                            </p:txEl>
                                          </p:spTgt>
                                        </p:tgtEl>
                                        <p:attrNameLst>
                                          <p:attrName>style.visibility</p:attrName>
                                        </p:attrNameLst>
                                      </p:cBhvr>
                                      <p:to>
                                        <p:strVal val="visible"/>
                                      </p:to>
                                    </p:set>
                                    <p:anim calcmode="lin" valueType="num">
                                      <p:cBhvr>
                                        <p:cTn id="59" dur="1000" fill="hold"/>
                                        <p:tgtEl>
                                          <p:spTgt spid="249">
                                            <p:txEl>
                                              <p:pRg st="9" end="9"/>
                                            </p:txEl>
                                          </p:spTgt>
                                        </p:tgtEl>
                                        <p:attrNameLst>
                                          <p:attrName>ppt_w</p:attrName>
                                        </p:attrNameLst>
                                      </p:cBhvr>
                                      <p:tavLst>
                                        <p:tav tm="0">
                                          <p:val>
                                            <p:strVal val="4*#ppt_w"/>
                                          </p:val>
                                        </p:tav>
                                        <p:tav tm="100000">
                                          <p:val>
                                            <p:strVal val="#ppt_w"/>
                                          </p:val>
                                        </p:tav>
                                      </p:tavLst>
                                    </p:anim>
                                    <p:anim calcmode="lin" valueType="num">
                                      <p:cBhvr>
                                        <p:cTn id="60" dur="1000" fill="hold"/>
                                        <p:tgtEl>
                                          <p:spTgt spid="249">
                                            <p:txEl>
                                              <p:pRg st="9" end="9"/>
                                            </p:txEl>
                                          </p:spTgt>
                                        </p:tgtEl>
                                        <p:attrNameLst>
                                          <p:attrName>ppt_h</p:attrName>
                                        </p:attrNameLst>
                                      </p:cBhvr>
                                      <p:tavLst>
                                        <p:tav tm="0">
                                          <p:val>
                                            <p:strVal val="4*#ppt_h"/>
                                          </p:val>
                                        </p:tav>
                                        <p:tav tm="100000">
                                          <p:val>
                                            <p:strVal val="#ppt_h"/>
                                          </p:val>
                                        </p:tav>
                                      </p:tavLst>
                                    </p:anim>
                                  </p:childTnLst>
                                </p:cTn>
                              </p:par>
                            </p:childTnLst>
                          </p:cTn>
                        </p:par>
                        <p:par>
                          <p:cTn id="61" fill="hold">
                            <p:stCondLst>
                              <p:cond delay="5000"/>
                            </p:stCondLst>
                            <p:childTnLst>
                              <p:par>
                                <p:cTn id="62" presetClass="entr" nodeType="afterEffect" presetSubtype="32" presetID="23" grpId="1" fill="hold">
                                  <p:stCondLst>
                                    <p:cond delay="0"/>
                                  </p:stCondLst>
                                  <p:iterate type="el" backwards="0">
                                    <p:tmAbs val="0"/>
                                  </p:iterate>
                                  <p:childTnLst>
                                    <p:set>
                                      <p:cBhvr>
                                        <p:cTn id="63" fill="hold"/>
                                        <p:tgtEl>
                                          <p:spTgt spid="249">
                                            <p:txEl>
                                              <p:pRg st="10" end="10"/>
                                            </p:txEl>
                                          </p:spTgt>
                                        </p:tgtEl>
                                        <p:attrNameLst>
                                          <p:attrName>style.visibility</p:attrName>
                                        </p:attrNameLst>
                                      </p:cBhvr>
                                      <p:to>
                                        <p:strVal val="visible"/>
                                      </p:to>
                                    </p:set>
                                    <p:anim calcmode="lin" valueType="num">
                                      <p:cBhvr>
                                        <p:cTn id="64" dur="1000" fill="hold"/>
                                        <p:tgtEl>
                                          <p:spTgt spid="249">
                                            <p:txEl>
                                              <p:pRg st="10" end="10"/>
                                            </p:txEl>
                                          </p:spTgt>
                                        </p:tgtEl>
                                        <p:attrNameLst>
                                          <p:attrName>ppt_w</p:attrName>
                                        </p:attrNameLst>
                                      </p:cBhvr>
                                      <p:tavLst>
                                        <p:tav tm="0">
                                          <p:val>
                                            <p:strVal val="4*#ppt_w"/>
                                          </p:val>
                                        </p:tav>
                                        <p:tav tm="100000">
                                          <p:val>
                                            <p:strVal val="#ppt_w"/>
                                          </p:val>
                                        </p:tav>
                                      </p:tavLst>
                                    </p:anim>
                                    <p:anim calcmode="lin" valueType="num">
                                      <p:cBhvr>
                                        <p:cTn id="65" dur="1000" fill="hold"/>
                                        <p:tgtEl>
                                          <p:spTgt spid="249">
                                            <p:txEl>
                                              <p:pRg st="10" end="10"/>
                                            </p:txEl>
                                          </p:spTgt>
                                        </p:tgtEl>
                                        <p:attrNameLst>
                                          <p:attrName>ppt_h</p:attrName>
                                        </p:attrNameLst>
                                      </p:cBhvr>
                                      <p:tavLst>
                                        <p:tav tm="0">
                                          <p:val>
                                            <p:strVal val="4*#ppt_h"/>
                                          </p:val>
                                        </p:tav>
                                        <p:tav tm="100000">
                                          <p:val>
                                            <p:strVal val="#ppt_h"/>
                                          </p:val>
                                        </p:tav>
                                      </p:tavLst>
                                    </p:anim>
                                  </p:childTnLst>
                                </p:cTn>
                              </p:par>
                            </p:childTnLst>
                          </p:cTn>
                        </p:par>
                        <p:par>
                          <p:cTn id="66" fill="hold">
                            <p:stCondLst>
                              <p:cond delay="6000"/>
                            </p:stCondLst>
                            <p:childTnLst>
                              <p:par>
                                <p:cTn id="67" presetClass="entr" nodeType="afterEffect" presetSubtype="32" presetID="23" grpId="1" fill="hold">
                                  <p:stCondLst>
                                    <p:cond delay="0"/>
                                  </p:stCondLst>
                                  <p:iterate type="el" backwards="0">
                                    <p:tmAbs val="0"/>
                                  </p:iterate>
                                  <p:childTnLst>
                                    <p:set>
                                      <p:cBhvr>
                                        <p:cTn id="68" fill="hold"/>
                                        <p:tgtEl>
                                          <p:spTgt spid="249">
                                            <p:txEl>
                                              <p:pRg st="11" end="11"/>
                                            </p:txEl>
                                          </p:spTgt>
                                        </p:tgtEl>
                                        <p:attrNameLst>
                                          <p:attrName>style.visibility</p:attrName>
                                        </p:attrNameLst>
                                      </p:cBhvr>
                                      <p:to>
                                        <p:strVal val="visible"/>
                                      </p:to>
                                    </p:set>
                                    <p:anim calcmode="lin" valueType="num">
                                      <p:cBhvr>
                                        <p:cTn id="69" dur="1000" fill="hold"/>
                                        <p:tgtEl>
                                          <p:spTgt spid="249">
                                            <p:txEl>
                                              <p:pRg st="11" end="11"/>
                                            </p:txEl>
                                          </p:spTgt>
                                        </p:tgtEl>
                                        <p:attrNameLst>
                                          <p:attrName>ppt_w</p:attrName>
                                        </p:attrNameLst>
                                      </p:cBhvr>
                                      <p:tavLst>
                                        <p:tav tm="0">
                                          <p:val>
                                            <p:strVal val="4*#ppt_w"/>
                                          </p:val>
                                        </p:tav>
                                        <p:tav tm="100000">
                                          <p:val>
                                            <p:strVal val="#ppt_w"/>
                                          </p:val>
                                        </p:tav>
                                      </p:tavLst>
                                    </p:anim>
                                    <p:anim calcmode="lin" valueType="num">
                                      <p:cBhvr>
                                        <p:cTn id="70" dur="1000" fill="hold"/>
                                        <p:tgtEl>
                                          <p:spTgt spid="249">
                                            <p:txEl>
                                              <p:pRg st="11" end="11"/>
                                            </p:txEl>
                                          </p:spTgt>
                                        </p:tgtEl>
                                        <p:attrNameLst>
                                          <p:attrName>ppt_h</p:attrName>
                                        </p:attrNameLst>
                                      </p:cBhvr>
                                      <p:tavLst>
                                        <p:tav tm="0">
                                          <p:val>
                                            <p:strVal val="4*#ppt_h"/>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32" presetID="23" grpId="1" fill="hold">
                                  <p:stCondLst>
                                    <p:cond delay="0"/>
                                  </p:stCondLst>
                                  <p:iterate type="el" backwards="0">
                                    <p:tmAbs val="0"/>
                                  </p:iterate>
                                  <p:childTnLst>
                                    <p:set>
                                      <p:cBhvr>
                                        <p:cTn id="74" fill="hold"/>
                                        <p:tgtEl>
                                          <p:spTgt spid="249">
                                            <p:txEl>
                                              <p:pRg st="12" end="12"/>
                                            </p:txEl>
                                          </p:spTgt>
                                        </p:tgtEl>
                                        <p:attrNameLst>
                                          <p:attrName>style.visibility</p:attrName>
                                        </p:attrNameLst>
                                      </p:cBhvr>
                                      <p:to>
                                        <p:strVal val="visible"/>
                                      </p:to>
                                    </p:set>
                                    <p:anim calcmode="lin" valueType="num">
                                      <p:cBhvr>
                                        <p:cTn id="75" dur="1000" fill="hold"/>
                                        <p:tgtEl>
                                          <p:spTgt spid="249">
                                            <p:txEl>
                                              <p:pRg st="12" end="12"/>
                                            </p:txEl>
                                          </p:spTgt>
                                        </p:tgtEl>
                                        <p:attrNameLst>
                                          <p:attrName>ppt_w</p:attrName>
                                        </p:attrNameLst>
                                      </p:cBhvr>
                                      <p:tavLst>
                                        <p:tav tm="0">
                                          <p:val>
                                            <p:strVal val="4*#ppt_w"/>
                                          </p:val>
                                        </p:tav>
                                        <p:tav tm="100000">
                                          <p:val>
                                            <p:strVal val="#ppt_w"/>
                                          </p:val>
                                        </p:tav>
                                      </p:tavLst>
                                    </p:anim>
                                    <p:anim calcmode="lin" valueType="num">
                                      <p:cBhvr>
                                        <p:cTn id="76" dur="1000" fill="hold"/>
                                        <p:tgtEl>
                                          <p:spTgt spid="249">
                                            <p:txEl>
                                              <p:pRg st="12" end="12"/>
                                            </p:txEl>
                                          </p:spTgt>
                                        </p:tgtEl>
                                        <p:attrNameLst>
                                          <p:attrName>ppt_h</p:attrName>
                                        </p:attrNameLst>
                                      </p:cBhvr>
                                      <p:tavLst>
                                        <p:tav tm="0">
                                          <p:val>
                                            <p:strVal val="4*#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Class="entr" nodeType="clickEffect" presetSubtype="32" presetID="23" grpId="1" fill="hold">
                                  <p:stCondLst>
                                    <p:cond delay="0"/>
                                  </p:stCondLst>
                                  <p:iterate type="el" backwards="0">
                                    <p:tmAbs val="0"/>
                                  </p:iterate>
                                  <p:childTnLst>
                                    <p:set>
                                      <p:cBhvr>
                                        <p:cTn id="80" fill="hold"/>
                                        <p:tgtEl>
                                          <p:spTgt spid="249">
                                            <p:txEl>
                                              <p:pRg st="13" end="13"/>
                                            </p:txEl>
                                          </p:spTgt>
                                        </p:tgtEl>
                                        <p:attrNameLst>
                                          <p:attrName>style.visibility</p:attrName>
                                        </p:attrNameLst>
                                      </p:cBhvr>
                                      <p:to>
                                        <p:strVal val="visible"/>
                                      </p:to>
                                    </p:set>
                                    <p:anim calcmode="lin" valueType="num">
                                      <p:cBhvr>
                                        <p:cTn id="81" dur="1000" fill="hold"/>
                                        <p:tgtEl>
                                          <p:spTgt spid="249">
                                            <p:txEl>
                                              <p:pRg st="13" end="13"/>
                                            </p:txEl>
                                          </p:spTgt>
                                        </p:tgtEl>
                                        <p:attrNameLst>
                                          <p:attrName>ppt_w</p:attrName>
                                        </p:attrNameLst>
                                      </p:cBhvr>
                                      <p:tavLst>
                                        <p:tav tm="0">
                                          <p:val>
                                            <p:strVal val="4*#ppt_w"/>
                                          </p:val>
                                        </p:tav>
                                        <p:tav tm="100000">
                                          <p:val>
                                            <p:strVal val="#ppt_w"/>
                                          </p:val>
                                        </p:tav>
                                      </p:tavLst>
                                    </p:anim>
                                    <p:anim calcmode="lin" valueType="num">
                                      <p:cBhvr>
                                        <p:cTn id="82" dur="1000" fill="hold"/>
                                        <p:tgtEl>
                                          <p:spTgt spid="249">
                                            <p:txEl>
                                              <p:pRg st="13" end="13"/>
                                            </p:txEl>
                                          </p:spTgt>
                                        </p:tgtEl>
                                        <p:attrNameLst>
                                          <p:attrName>ppt_h</p:attrName>
                                        </p:attrNameLst>
                                      </p:cBhvr>
                                      <p:tavLst>
                                        <p:tav tm="0">
                                          <p:val>
                                            <p:strVal val="4*#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32" presetID="23" grpId="1" fill="hold">
                                  <p:stCondLst>
                                    <p:cond delay="0"/>
                                  </p:stCondLst>
                                  <p:iterate type="el" backwards="0">
                                    <p:tmAbs val="0"/>
                                  </p:iterate>
                                  <p:childTnLst>
                                    <p:set>
                                      <p:cBhvr>
                                        <p:cTn id="86" fill="hold"/>
                                        <p:tgtEl>
                                          <p:spTgt spid="249">
                                            <p:txEl>
                                              <p:pRg st="14" end="14"/>
                                            </p:txEl>
                                          </p:spTgt>
                                        </p:tgtEl>
                                        <p:attrNameLst>
                                          <p:attrName>style.visibility</p:attrName>
                                        </p:attrNameLst>
                                      </p:cBhvr>
                                      <p:to>
                                        <p:strVal val="visible"/>
                                      </p:to>
                                    </p:set>
                                    <p:anim calcmode="lin" valueType="num">
                                      <p:cBhvr>
                                        <p:cTn id="87" dur="1000" fill="hold"/>
                                        <p:tgtEl>
                                          <p:spTgt spid="249">
                                            <p:txEl>
                                              <p:pRg st="14" end="14"/>
                                            </p:txEl>
                                          </p:spTgt>
                                        </p:tgtEl>
                                        <p:attrNameLst>
                                          <p:attrName>ppt_w</p:attrName>
                                        </p:attrNameLst>
                                      </p:cBhvr>
                                      <p:tavLst>
                                        <p:tav tm="0">
                                          <p:val>
                                            <p:strVal val="4*#ppt_w"/>
                                          </p:val>
                                        </p:tav>
                                        <p:tav tm="100000">
                                          <p:val>
                                            <p:strVal val="#ppt_w"/>
                                          </p:val>
                                        </p:tav>
                                      </p:tavLst>
                                    </p:anim>
                                    <p:anim calcmode="lin" valueType="num">
                                      <p:cBhvr>
                                        <p:cTn id="88" dur="1000" fill="hold"/>
                                        <p:tgtEl>
                                          <p:spTgt spid="249">
                                            <p:txEl>
                                              <p:pRg st="14" end="14"/>
                                            </p:txEl>
                                          </p:spTgt>
                                        </p:tgtEl>
                                        <p:attrNameLst>
                                          <p:attrName>ppt_h</p:attrName>
                                        </p:attrNameLst>
                                      </p:cBhvr>
                                      <p:tavLst>
                                        <p:tav tm="0">
                                          <p:val>
                                            <p:strVal val="4*#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Class="entr" nodeType="clickEffect" presetSubtype="32" presetID="23" grpId="1" fill="hold">
                                  <p:stCondLst>
                                    <p:cond delay="0"/>
                                  </p:stCondLst>
                                  <p:iterate type="el" backwards="0">
                                    <p:tmAbs val="0"/>
                                  </p:iterate>
                                  <p:childTnLst>
                                    <p:set>
                                      <p:cBhvr>
                                        <p:cTn id="92" fill="hold"/>
                                        <p:tgtEl>
                                          <p:spTgt spid="249">
                                            <p:txEl>
                                              <p:pRg st="15" end="15"/>
                                            </p:txEl>
                                          </p:spTgt>
                                        </p:tgtEl>
                                        <p:attrNameLst>
                                          <p:attrName>style.visibility</p:attrName>
                                        </p:attrNameLst>
                                      </p:cBhvr>
                                      <p:to>
                                        <p:strVal val="visible"/>
                                      </p:to>
                                    </p:set>
                                    <p:anim calcmode="lin" valueType="num">
                                      <p:cBhvr>
                                        <p:cTn id="93" dur="1000" fill="hold"/>
                                        <p:tgtEl>
                                          <p:spTgt spid="249">
                                            <p:txEl>
                                              <p:pRg st="15" end="15"/>
                                            </p:txEl>
                                          </p:spTgt>
                                        </p:tgtEl>
                                        <p:attrNameLst>
                                          <p:attrName>ppt_w</p:attrName>
                                        </p:attrNameLst>
                                      </p:cBhvr>
                                      <p:tavLst>
                                        <p:tav tm="0">
                                          <p:val>
                                            <p:strVal val="4*#ppt_w"/>
                                          </p:val>
                                        </p:tav>
                                        <p:tav tm="100000">
                                          <p:val>
                                            <p:strVal val="#ppt_w"/>
                                          </p:val>
                                        </p:tav>
                                      </p:tavLst>
                                    </p:anim>
                                    <p:anim calcmode="lin" valueType="num">
                                      <p:cBhvr>
                                        <p:cTn id="94" dur="1000" fill="hold"/>
                                        <p:tgtEl>
                                          <p:spTgt spid="249">
                                            <p:txEl>
                                              <p:pRg st="15" end="15"/>
                                            </p:txEl>
                                          </p:spTgt>
                                        </p:tgtEl>
                                        <p:attrNameLst>
                                          <p:attrName>ppt_h</p:attrName>
                                        </p:attrNameLst>
                                      </p:cBhvr>
                                      <p:tavLst>
                                        <p:tav tm="0">
                                          <p:val>
                                            <p:strVal val="4*#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Class="entr" nodeType="clickEffect" presetSubtype="32" presetID="23" grpId="1" fill="hold">
                                  <p:stCondLst>
                                    <p:cond delay="0"/>
                                  </p:stCondLst>
                                  <p:iterate type="el" backwards="0">
                                    <p:tmAbs val="0"/>
                                  </p:iterate>
                                  <p:childTnLst>
                                    <p:set>
                                      <p:cBhvr>
                                        <p:cTn id="98" fill="hold"/>
                                        <p:tgtEl>
                                          <p:spTgt spid="249">
                                            <p:txEl>
                                              <p:pRg st="16" end="16"/>
                                            </p:txEl>
                                          </p:spTgt>
                                        </p:tgtEl>
                                        <p:attrNameLst>
                                          <p:attrName>style.visibility</p:attrName>
                                        </p:attrNameLst>
                                      </p:cBhvr>
                                      <p:to>
                                        <p:strVal val="visible"/>
                                      </p:to>
                                    </p:set>
                                    <p:anim calcmode="lin" valueType="num">
                                      <p:cBhvr>
                                        <p:cTn id="99" dur="1000" fill="hold"/>
                                        <p:tgtEl>
                                          <p:spTgt spid="249">
                                            <p:txEl>
                                              <p:pRg st="16" end="16"/>
                                            </p:txEl>
                                          </p:spTgt>
                                        </p:tgtEl>
                                        <p:attrNameLst>
                                          <p:attrName>ppt_w</p:attrName>
                                        </p:attrNameLst>
                                      </p:cBhvr>
                                      <p:tavLst>
                                        <p:tav tm="0">
                                          <p:val>
                                            <p:strVal val="4*#ppt_w"/>
                                          </p:val>
                                        </p:tav>
                                        <p:tav tm="100000">
                                          <p:val>
                                            <p:strVal val="#ppt_w"/>
                                          </p:val>
                                        </p:tav>
                                      </p:tavLst>
                                    </p:anim>
                                    <p:anim calcmode="lin" valueType="num">
                                      <p:cBhvr>
                                        <p:cTn id="100" dur="1000" fill="hold"/>
                                        <p:tgtEl>
                                          <p:spTgt spid="249">
                                            <p:txEl>
                                              <p:pRg st="16" end="16"/>
                                            </p:txEl>
                                          </p:spTgt>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49"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Food production"/>
          <p:cNvSpPr txBox="1"/>
          <p:nvPr>
            <p:ph type="title"/>
          </p:nvPr>
        </p:nvSpPr>
        <p:spPr>
          <a:prstGeom prst="rect">
            <a:avLst/>
          </a:prstGeom>
        </p:spPr>
        <p:txBody>
          <a:bodyPr/>
          <a:lstStyle/>
          <a:p>
            <a:pPr/>
            <a:r>
              <a:t>Food production</a:t>
            </a:r>
          </a:p>
        </p:txBody>
      </p:sp>
      <p:sp>
        <p:nvSpPr>
          <p:cNvPr id="129" name="The efficient supply of food from the land to consumers is of great importance.…"/>
          <p:cNvSpPr txBox="1"/>
          <p:nvPr>
            <p:ph type="body" idx="1"/>
          </p:nvPr>
        </p:nvSpPr>
        <p:spPr>
          <a:prstGeom prst="rect">
            <a:avLst/>
          </a:prstGeom>
        </p:spPr>
        <p:txBody>
          <a:bodyPr/>
          <a:lstStyle/>
          <a:p>
            <a:pPr marL="328083" indent="-328083" defTabSz="457200">
              <a:lnSpc>
                <a:spcPct val="120000"/>
              </a:lnSpc>
              <a:spcBef>
                <a:spcPts val="2000"/>
              </a:spcBef>
              <a:buSzPct val="100000"/>
              <a:buChar char="•"/>
              <a:defRPr sz="3000">
                <a:solidFill>
                  <a:srgbClr val="565F5F"/>
                </a:solidFill>
                <a:latin typeface="Helvetica"/>
                <a:ea typeface="Helvetica"/>
                <a:cs typeface="Helvetica"/>
                <a:sym typeface="Helvetica"/>
              </a:defRPr>
            </a:pPr>
            <a:r>
              <a:t>The efficient supply of food from the land to consumers is of great importance.</a:t>
            </a:r>
          </a:p>
          <a:p>
            <a:pPr marL="328083" indent="-328083" defTabSz="457200">
              <a:lnSpc>
                <a:spcPct val="120000"/>
              </a:lnSpc>
              <a:spcBef>
                <a:spcPts val="2000"/>
              </a:spcBef>
              <a:buSzPct val="100000"/>
              <a:buChar char="•"/>
              <a:defRPr sz="3000">
                <a:solidFill>
                  <a:srgbClr val="565F5F"/>
                </a:solidFill>
                <a:latin typeface="Helvetica"/>
                <a:ea typeface="Helvetica"/>
                <a:cs typeface="Helvetica"/>
                <a:sym typeface="Helvetica"/>
              </a:defRPr>
            </a:pPr>
            <a:r>
              <a:t>To feed a growing human population, it is necessary that farmers increase the yields of their crops.</a:t>
            </a:r>
          </a:p>
          <a:p>
            <a:pPr marL="328083" indent="-328083" defTabSz="457200">
              <a:lnSpc>
                <a:spcPct val="120000"/>
              </a:lnSpc>
              <a:spcBef>
                <a:spcPts val="2000"/>
              </a:spcBef>
              <a:buSzPct val="100000"/>
              <a:buChar char="•"/>
              <a:defRPr sz="3000">
                <a:solidFill>
                  <a:srgbClr val="565F5F"/>
                </a:solidFill>
                <a:latin typeface="Helvetica"/>
                <a:ea typeface="Helvetica"/>
                <a:cs typeface="Helvetica"/>
                <a:sym typeface="Helvetica"/>
              </a:defRPr>
            </a:pPr>
            <a:r>
              <a:t>Over the last century several methods have been used to increase the amount of food that can be made available for consumers.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29">
                                            <p:bg/>
                                          </p:spTgt>
                                        </p:tgtEl>
                                        <p:attrNameLst>
                                          <p:attrName>style.visibility</p:attrName>
                                        </p:attrNameLst>
                                      </p:cBhvr>
                                      <p:to>
                                        <p:strVal val="visible"/>
                                      </p:to>
                                    </p:set>
                                    <p:animEffect filter="wipe(left)" transition="in">
                                      <p:cBhvr>
                                        <p:cTn id="7" dur="1000"/>
                                        <p:tgtEl>
                                          <p:spTgt spid="129">
                                            <p:bg/>
                                          </p:spTgt>
                                        </p:tgtEl>
                                      </p:cBhvr>
                                    </p:animEffect>
                                  </p:childTnLst>
                                </p:cTn>
                              </p:par>
                              <p:par>
                                <p:cTn id="8" presetClass="entr" nodeType="withEffect" presetSubtype="8" presetID="22" grpId="1" fill="hold">
                                  <p:stCondLst>
                                    <p:cond delay="0"/>
                                  </p:stCondLst>
                                  <p:iterate type="el" backwards="0">
                                    <p:tmAbs val="0"/>
                                  </p:iterate>
                                  <p:childTnLst>
                                    <p:set>
                                      <p:cBhvr>
                                        <p:cTn id="9" fill="hold"/>
                                        <p:tgtEl>
                                          <p:spTgt spid="129">
                                            <p:txEl>
                                              <p:pRg st="0" end="0"/>
                                            </p:txEl>
                                          </p:spTgt>
                                        </p:tgtEl>
                                        <p:attrNameLst>
                                          <p:attrName>style.visibility</p:attrName>
                                        </p:attrNameLst>
                                      </p:cBhvr>
                                      <p:to>
                                        <p:strVal val="visible"/>
                                      </p:to>
                                    </p:set>
                                    <p:animEffect filter="wipe(left)" transition="in">
                                      <p:cBhvr>
                                        <p:cTn id="10" dur="1000"/>
                                        <p:tgtEl>
                                          <p:spTgt spid="12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1" fill="hold">
                                  <p:stCondLst>
                                    <p:cond delay="0"/>
                                  </p:stCondLst>
                                  <p:iterate type="el" backwards="0">
                                    <p:tmAbs val="0"/>
                                  </p:iterate>
                                  <p:childTnLst>
                                    <p:set>
                                      <p:cBhvr>
                                        <p:cTn id="14" fill="hold"/>
                                        <p:tgtEl>
                                          <p:spTgt spid="129">
                                            <p:txEl>
                                              <p:pRg st="1" end="1"/>
                                            </p:txEl>
                                          </p:spTgt>
                                        </p:tgtEl>
                                        <p:attrNameLst>
                                          <p:attrName>style.visibility</p:attrName>
                                        </p:attrNameLst>
                                      </p:cBhvr>
                                      <p:to>
                                        <p:strVal val="visible"/>
                                      </p:to>
                                    </p:set>
                                    <p:animEffect filter="wipe(left)" transition="in">
                                      <p:cBhvr>
                                        <p:cTn id="15" dur="1000"/>
                                        <p:tgtEl>
                                          <p:spTgt spid="12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1" fill="hold">
                                  <p:stCondLst>
                                    <p:cond delay="0"/>
                                  </p:stCondLst>
                                  <p:iterate type="el" backwards="0">
                                    <p:tmAbs val="0"/>
                                  </p:iterate>
                                  <p:childTnLst>
                                    <p:set>
                                      <p:cBhvr>
                                        <p:cTn id="19" fill="hold"/>
                                        <p:tgtEl>
                                          <p:spTgt spid="129">
                                            <p:txEl>
                                              <p:pRg st="2" end="2"/>
                                            </p:txEl>
                                          </p:spTgt>
                                        </p:tgtEl>
                                        <p:attrNameLst>
                                          <p:attrName>style.visibility</p:attrName>
                                        </p:attrNameLst>
                                      </p:cBhvr>
                                      <p:to>
                                        <p:strVal val="visible"/>
                                      </p:to>
                                    </p:set>
                                    <p:animEffect filter="wipe(left)" transition="in">
                                      <p:cBhvr>
                                        <p:cTn id="20" dur="1000"/>
                                        <p:tgtEl>
                                          <p:spTgt spid="129">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9"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Food production"/>
          <p:cNvSpPr txBox="1"/>
          <p:nvPr>
            <p:ph type="title"/>
          </p:nvPr>
        </p:nvSpPr>
        <p:spPr>
          <a:prstGeom prst="rect">
            <a:avLst/>
          </a:prstGeom>
        </p:spPr>
        <p:txBody>
          <a:bodyPr/>
          <a:lstStyle/>
          <a:p>
            <a:pPr/>
            <a:r>
              <a:t>Food production</a:t>
            </a:r>
          </a:p>
        </p:txBody>
      </p:sp>
      <p:pic>
        <p:nvPicPr>
          <p:cNvPr id="132" name="index-of-cereal-production-yield-and-land-use.png" descr="index-of-cereal-production-yield-and-land-use.png"/>
          <p:cNvPicPr>
            <a:picLocks noChangeAspect="1"/>
          </p:cNvPicPr>
          <p:nvPr/>
        </p:nvPicPr>
        <p:blipFill>
          <a:blip r:embed="rId3">
            <a:extLst/>
          </a:blip>
          <a:stretch>
            <a:fillRect/>
          </a:stretch>
        </p:blipFill>
        <p:spPr>
          <a:xfrm>
            <a:off x="1545992" y="2222380"/>
            <a:ext cx="10146315" cy="716210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6" name="total-agricultural-area-over-the-long-term.png" descr="total-agricultural-area-over-the-long-term.png"/>
          <p:cNvPicPr>
            <a:picLocks noChangeAspect="1"/>
          </p:cNvPicPr>
          <p:nvPr/>
        </p:nvPicPr>
        <p:blipFill>
          <a:blip r:embed="rId2">
            <a:extLst/>
          </a:blip>
          <a:stretch>
            <a:fillRect/>
          </a:stretch>
        </p:blipFill>
        <p:spPr>
          <a:xfrm>
            <a:off x="0" y="286870"/>
            <a:ext cx="13004800" cy="9179860"/>
          </a:xfrm>
          <a:prstGeom prst="rect">
            <a:avLst/>
          </a:prstGeom>
          <a:ln w="12700">
            <a:miter lim="400000"/>
          </a:ln>
        </p:spPr>
      </p:pic>
      <p:sp>
        <p:nvSpPr>
          <p:cNvPr id="137" name="矩形"/>
          <p:cNvSpPr/>
          <p:nvPr/>
        </p:nvSpPr>
        <p:spPr>
          <a:xfrm rot="30694">
            <a:off x="11130608" y="4342514"/>
            <a:ext cx="876301" cy="508001"/>
          </a:xfrm>
          <a:prstGeom prst="rect">
            <a:avLst/>
          </a:prstGeom>
          <a:ln w="25400">
            <a:solidFill>
              <a:srgbClr val="000000"/>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37"/>
                                        </p:tgtEl>
                                        <p:attrNameLst>
                                          <p:attrName>style.visibility</p:attrName>
                                        </p:attrNameLst>
                                      </p:cBhvr>
                                      <p:to>
                                        <p:strVal val="visible"/>
                                      </p:to>
                                    </p:set>
                                    <p:anim calcmode="lin" valueType="num">
                                      <p:cBhvr>
                                        <p:cTn id="7" dur="500" fill="hold"/>
                                        <p:tgtEl>
                                          <p:spTgt spid="137"/>
                                        </p:tgtEl>
                                        <p:attrNameLst>
                                          <p:attrName>ppt_w</p:attrName>
                                        </p:attrNameLst>
                                      </p:cBhvr>
                                      <p:tavLst>
                                        <p:tav tm="0">
                                          <p:val>
                                            <p:fltVal val="0"/>
                                          </p:val>
                                        </p:tav>
                                        <p:tav tm="100000">
                                          <p:val>
                                            <p:strVal val="#ppt_w"/>
                                          </p:val>
                                        </p:tav>
                                      </p:tavLst>
                                    </p:anim>
                                    <p:anim calcmode="lin" valueType="num">
                                      <p:cBhvr>
                                        <p:cTn id="8" dur="500" fill="hold"/>
                                        <p:tgtEl>
                                          <p:spTgt spid="1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7"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Cereal grains"/>
          <p:cNvSpPr txBox="1"/>
          <p:nvPr>
            <p:ph type="title"/>
          </p:nvPr>
        </p:nvSpPr>
        <p:spPr>
          <a:prstGeom prst="rect">
            <a:avLst/>
          </a:prstGeom>
        </p:spPr>
        <p:txBody>
          <a:bodyPr/>
          <a:lstStyle/>
          <a:p>
            <a:pPr/>
            <a:r>
              <a:t>Cereal grains</a:t>
            </a:r>
          </a:p>
        </p:txBody>
      </p:sp>
      <p:sp>
        <p:nvSpPr>
          <p:cNvPr id="140" name="Cereal grains (or simply grains) are small, hard and edible dry seeds that grow on grass-like plants called cereals.…"/>
          <p:cNvSpPr txBox="1"/>
          <p:nvPr>
            <p:ph type="body" sz="half" idx="1"/>
          </p:nvPr>
        </p:nvSpPr>
        <p:spPr>
          <a:xfrm>
            <a:off x="619223" y="2768600"/>
            <a:ext cx="5822754" cy="5715000"/>
          </a:xfrm>
          <a:prstGeom prst="rect">
            <a:avLst/>
          </a:prstGeom>
        </p:spPr>
        <p:txBody>
          <a:bodyPr/>
          <a:lstStyle/>
          <a:p>
            <a:pPr marL="259841" indent="-259841" defTabSz="452627">
              <a:spcBef>
                <a:spcPts val="1900"/>
              </a:spcBef>
              <a:buSzPct val="100000"/>
              <a:buChar char="•"/>
              <a:defRPr sz="2376">
                <a:solidFill>
                  <a:srgbClr val="231F20"/>
                </a:solidFill>
                <a:latin typeface="Helvetica"/>
                <a:ea typeface="Helvetica"/>
                <a:cs typeface="Helvetica"/>
                <a:sym typeface="Helvetica"/>
              </a:defRPr>
            </a:pPr>
            <a:r>
              <a:t>Cereal grains (or simply grains) are small, hard and edible dry seeds that grow on grass-like plants called cereals.</a:t>
            </a:r>
          </a:p>
          <a:p>
            <a:pPr marL="259841" indent="-259841" defTabSz="452627">
              <a:spcBef>
                <a:spcPts val="1900"/>
              </a:spcBef>
              <a:buSzPct val="100000"/>
              <a:buChar char="•"/>
              <a:defRPr sz="2376">
                <a:solidFill>
                  <a:srgbClr val="231F20"/>
                </a:solidFill>
                <a:latin typeface="Helvetica"/>
                <a:ea typeface="Helvetica"/>
                <a:cs typeface="Helvetica"/>
                <a:sym typeface="Helvetica"/>
              </a:defRPr>
            </a:pPr>
            <a:r>
              <a:t>They are a staple food in most countries.</a:t>
            </a:r>
          </a:p>
          <a:p>
            <a:pPr marL="259841" indent="-259841" defTabSz="452627">
              <a:spcBef>
                <a:spcPts val="1900"/>
              </a:spcBef>
              <a:buSzPct val="100000"/>
              <a:buChar char="•"/>
              <a:defRPr sz="2376">
                <a:solidFill>
                  <a:srgbClr val="231F20"/>
                </a:solidFill>
                <a:latin typeface="Helvetica"/>
                <a:ea typeface="Helvetica"/>
                <a:cs typeface="Helvetica"/>
                <a:sym typeface="Helvetica"/>
              </a:defRPr>
            </a:pPr>
          </a:p>
          <a:p>
            <a:pPr marL="259841" indent="-259841" defTabSz="452627">
              <a:spcBef>
                <a:spcPts val="1900"/>
              </a:spcBef>
              <a:buSzPct val="100000"/>
              <a:buChar char="•"/>
              <a:defRPr sz="2376">
                <a:solidFill>
                  <a:srgbClr val="231F20"/>
                </a:solidFill>
                <a:latin typeface="Helvetica"/>
                <a:ea typeface="Helvetica"/>
                <a:cs typeface="Helvetica"/>
                <a:sym typeface="Helvetica"/>
              </a:defRPr>
            </a:pPr>
            <a:r>
              <a:t>Today, the most commonly produced and consumed grains are </a:t>
            </a:r>
            <a:r>
              <a:rPr b="1"/>
              <a:t>corn</a:t>
            </a:r>
            <a:r>
              <a:t> (or maize), </a:t>
            </a:r>
            <a:r>
              <a:rPr b="1"/>
              <a:t>rice</a:t>
            </a:r>
            <a:r>
              <a:t>, and </a:t>
            </a:r>
            <a:r>
              <a:rPr b="1"/>
              <a:t>wheat</a:t>
            </a:r>
            <a:r>
              <a:t>.</a:t>
            </a:r>
          </a:p>
          <a:p>
            <a:pPr marL="259841" indent="-259841" defTabSz="452627">
              <a:spcBef>
                <a:spcPts val="1900"/>
              </a:spcBef>
              <a:buSzPct val="100000"/>
              <a:buChar char="•"/>
              <a:defRPr sz="2376">
                <a:solidFill>
                  <a:srgbClr val="231F20"/>
                </a:solidFill>
                <a:latin typeface="Helvetica"/>
                <a:ea typeface="Helvetica"/>
                <a:cs typeface="Helvetica"/>
                <a:sym typeface="Helvetica"/>
              </a:defRPr>
            </a:pPr>
            <a:r>
              <a:t>Other grains that are consumed in smaller amounts include </a:t>
            </a:r>
            <a:r>
              <a:rPr b="1"/>
              <a:t>barley</a:t>
            </a:r>
            <a:r>
              <a:t>, </a:t>
            </a:r>
            <a:r>
              <a:rPr b="1"/>
              <a:t>oats</a:t>
            </a:r>
            <a:r>
              <a:t>, </a:t>
            </a:r>
            <a:r>
              <a:rPr b="1"/>
              <a:t>sorghum</a:t>
            </a:r>
            <a:r>
              <a:t>, </a:t>
            </a:r>
            <a:r>
              <a:rPr b="1"/>
              <a:t>millet</a:t>
            </a:r>
            <a:r>
              <a:t>, rye and several others.</a:t>
            </a:r>
          </a:p>
        </p:txBody>
      </p:sp>
      <p:pic>
        <p:nvPicPr>
          <p:cNvPr id="141" name="novelresearc.jpg" descr="novelresearc.jpg"/>
          <p:cNvPicPr>
            <a:picLocks noChangeAspect="1"/>
          </p:cNvPicPr>
          <p:nvPr/>
        </p:nvPicPr>
        <p:blipFill>
          <a:blip r:embed="rId2">
            <a:extLst/>
          </a:blip>
          <a:stretch>
            <a:fillRect/>
          </a:stretch>
        </p:blipFill>
        <p:spPr>
          <a:xfrm>
            <a:off x="7215224" y="2269677"/>
            <a:ext cx="5080001" cy="3810001"/>
          </a:xfrm>
          <a:prstGeom prst="rect">
            <a:avLst/>
          </a:prstGeom>
          <a:ln w="12700">
            <a:miter lim="400000"/>
          </a:ln>
        </p:spPr>
      </p:pic>
      <p:pic>
        <p:nvPicPr>
          <p:cNvPr id="142" name="rice-plant.jpeg" descr="rice-plant.jpeg"/>
          <p:cNvPicPr>
            <a:picLocks noChangeAspect="1"/>
          </p:cNvPicPr>
          <p:nvPr/>
        </p:nvPicPr>
        <p:blipFill>
          <a:blip r:embed="rId3">
            <a:extLst/>
          </a:blip>
          <a:stretch>
            <a:fillRect/>
          </a:stretch>
        </p:blipFill>
        <p:spPr>
          <a:xfrm>
            <a:off x="7184620" y="6158589"/>
            <a:ext cx="5080001" cy="3382434"/>
          </a:xfrm>
          <a:prstGeom prst="rect">
            <a:avLst/>
          </a:prstGeom>
          <a:ln w="12700">
            <a:miter lim="400000"/>
          </a:ln>
        </p:spPr>
      </p:pic>
      <p:sp>
        <p:nvSpPr>
          <p:cNvPr id="143" name="Rice"/>
          <p:cNvSpPr txBox="1"/>
          <p:nvPr/>
        </p:nvSpPr>
        <p:spPr>
          <a:xfrm>
            <a:off x="10945993" y="6158589"/>
            <a:ext cx="1020014"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Rice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40">
                                            <p:bg/>
                                          </p:spTgt>
                                        </p:tgtEl>
                                        <p:attrNameLst>
                                          <p:attrName>style.visibility</p:attrName>
                                        </p:attrNameLst>
                                      </p:cBhvr>
                                      <p:to>
                                        <p:strVal val="visible"/>
                                      </p:to>
                                    </p:set>
                                    <p:anim calcmode="lin" valueType="num">
                                      <p:cBhvr>
                                        <p:cTn id="7" dur="700" fill="hold"/>
                                        <p:tgtEl>
                                          <p:spTgt spid="140">
                                            <p:bg/>
                                          </p:spTgt>
                                        </p:tgtEl>
                                        <p:attrNameLst>
                                          <p:attrName>ppt_x</p:attrName>
                                        </p:attrNameLst>
                                      </p:cBhvr>
                                      <p:tavLst>
                                        <p:tav tm="0">
                                          <p:val>
                                            <p:strVal val="0-#ppt_w/2"/>
                                          </p:val>
                                        </p:tav>
                                        <p:tav tm="100000">
                                          <p:val>
                                            <p:strVal val="#ppt_x"/>
                                          </p:val>
                                        </p:tav>
                                      </p:tavLst>
                                    </p:anim>
                                    <p:anim calcmode="lin" valueType="num">
                                      <p:cBhvr>
                                        <p:cTn id="8" dur="700" fill="hold"/>
                                        <p:tgtEl>
                                          <p:spTgt spid="140">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140">
                                            <p:txEl>
                                              <p:pRg st="0" end="0"/>
                                            </p:txEl>
                                          </p:spTgt>
                                        </p:tgtEl>
                                        <p:attrNameLst>
                                          <p:attrName>style.visibility</p:attrName>
                                        </p:attrNameLst>
                                      </p:cBhvr>
                                      <p:to>
                                        <p:strVal val="visible"/>
                                      </p:to>
                                    </p:set>
                                    <p:anim calcmode="lin" valueType="num">
                                      <p:cBhvr>
                                        <p:cTn id="11" dur="700" fill="hold"/>
                                        <p:tgtEl>
                                          <p:spTgt spid="140">
                                            <p:txEl>
                                              <p:pRg st="0" end="0"/>
                                            </p:txEl>
                                          </p:spTgt>
                                        </p:tgtEl>
                                        <p:attrNameLst>
                                          <p:attrName>ppt_x</p:attrName>
                                        </p:attrNameLst>
                                      </p:cBhvr>
                                      <p:tavLst>
                                        <p:tav tm="0">
                                          <p:val>
                                            <p:strVal val="0-#ppt_w/2"/>
                                          </p:val>
                                        </p:tav>
                                        <p:tav tm="100000">
                                          <p:val>
                                            <p:strVal val="#ppt_x"/>
                                          </p:val>
                                        </p:tav>
                                      </p:tavLst>
                                    </p:anim>
                                    <p:anim calcmode="lin" valueType="num">
                                      <p:cBhvr>
                                        <p:cTn id="12" dur="700" fill="hold"/>
                                        <p:tgtEl>
                                          <p:spTgt spid="1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140">
                                            <p:txEl>
                                              <p:pRg st="1" end="1"/>
                                            </p:txEl>
                                          </p:spTgt>
                                        </p:tgtEl>
                                        <p:attrNameLst>
                                          <p:attrName>style.visibility</p:attrName>
                                        </p:attrNameLst>
                                      </p:cBhvr>
                                      <p:to>
                                        <p:strVal val="visible"/>
                                      </p:to>
                                    </p:set>
                                    <p:anim calcmode="lin" valueType="num">
                                      <p:cBhvr>
                                        <p:cTn id="17" dur="700" fill="hold"/>
                                        <p:tgtEl>
                                          <p:spTgt spid="140">
                                            <p:txEl>
                                              <p:pRg st="1" end="1"/>
                                            </p:txEl>
                                          </p:spTgt>
                                        </p:tgtEl>
                                        <p:attrNameLst>
                                          <p:attrName>ppt_x</p:attrName>
                                        </p:attrNameLst>
                                      </p:cBhvr>
                                      <p:tavLst>
                                        <p:tav tm="0">
                                          <p:val>
                                            <p:strVal val="0-#ppt_w/2"/>
                                          </p:val>
                                        </p:tav>
                                        <p:tav tm="100000">
                                          <p:val>
                                            <p:strVal val="#ppt_x"/>
                                          </p:val>
                                        </p:tav>
                                      </p:tavLst>
                                    </p:anim>
                                    <p:anim calcmode="lin" valueType="num">
                                      <p:cBhvr>
                                        <p:cTn id="18" dur="700" fill="hold"/>
                                        <p:tgtEl>
                                          <p:spTgt spid="140">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700"/>
                            </p:stCondLst>
                            <p:childTnLst>
                              <p:par>
                                <p:cTn id="20" presetClass="entr" nodeType="afterEffect" presetSubtype="8" presetID="2" grpId="1" fill="hold">
                                  <p:stCondLst>
                                    <p:cond delay="0"/>
                                  </p:stCondLst>
                                  <p:iterate type="el" backwards="0">
                                    <p:tmAbs val="0"/>
                                  </p:iterate>
                                  <p:childTnLst>
                                    <p:set>
                                      <p:cBhvr>
                                        <p:cTn id="21" fill="hold"/>
                                        <p:tgtEl>
                                          <p:spTgt spid="140">
                                            <p:txEl>
                                              <p:pRg st="2" end="2"/>
                                            </p:txEl>
                                          </p:spTgt>
                                        </p:tgtEl>
                                        <p:attrNameLst>
                                          <p:attrName>style.visibility</p:attrName>
                                        </p:attrNameLst>
                                      </p:cBhvr>
                                      <p:to>
                                        <p:strVal val="visible"/>
                                      </p:to>
                                    </p:set>
                                    <p:anim calcmode="lin" valueType="num">
                                      <p:cBhvr>
                                        <p:cTn id="22" dur="700" fill="hold"/>
                                        <p:tgtEl>
                                          <p:spTgt spid="140">
                                            <p:txEl>
                                              <p:pRg st="2" end="2"/>
                                            </p:txEl>
                                          </p:spTgt>
                                        </p:tgtEl>
                                        <p:attrNameLst>
                                          <p:attrName>ppt_x</p:attrName>
                                        </p:attrNameLst>
                                      </p:cBhvr>
                                      <p:tavLst>
                                        <p:tav tm="0">
                                          <p:val>
                                            <p:strVal val="0-#ppt_w/2"/>
                                          </p:val>
                                        </p:tav>
                                        <p:tav tm="100000">
                                          <p:val>
                                            <p:strVal val="#ppt_x"/>
                                          </p:val>
                                        </p:tav>
                                      </p:tavLst>
                                    </p:anim>
                                    <p:anim calcmode="lin" valueType="num">
                                      <p:cBhvr>
                                        <p:cTn id="23" dur="700" fill="hold"/>
                                        <p:tgtEl>
                                          <p:spTgt spid="14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8" presetID="2" grpId="1" fill="hold">
                                  <p:stCondLst>
                                    <p:cond delay="0"/>
                                  </p:stCondLst>
                                  <p:iterate type="el" backwards="0">
                                    <p:tmAbs val="0"/>
                                  </p:iterate>
                                  <p:childTnLst>
                                    <p:set>
                                      <p:cBhvr>
                                        <p:cTn id="27" fill="hold"/>
                                        <p:tgtEl>
                                          <p:spTgt spid="140">
                                            <p:txEl>
                                              <p:pRg st="3" end="3"/>
                                            </p:txEl>
                                          </p:spTgt>
                                        </p:tgtEl>
                                        <p:attrNameLst>
                                          <p:attrName>style.visibility</p:attrName>
                                        </p:attrNameLst>
                                      </p:cBhvr>
                                      <p:to>
                                        <p:strVal val="visible"/>
                                      </p:to>
                                    </p:set>
                                    <p:anim calcmode="lin" valueType="num">
                                      <p:cBhvr>
                                        <p:cTn id="28" dur="700" fill="hold"/>
                                        <p:tgtEl>
                                          <p:spTgt spid="140">
                                            <p:txEl>
                                              <p:pRg st="3" end="3"/>
                                            </p:txEl>
                                          </p:spTgt>
                                        </p:tgtEl>
                                        <p:attrNameLst>
                                          <p:attrName>ppt_x</p:attrName>
                                        </p:attrNameLst>
                                      </p:cBhvr>
                                      <p:tavLst>
                                        <p:tav tm="0">
                                          <p:val>
                                            <p:strVal val="0-#ppt_w/2"/>
                                          </p:val>
                                        </p:tav>
                                        <p:tav tm="100000">
                                          <p:val>
                                            <p:strVal val="#ppt_x"/>
                                          </p:val>
                                        </p:tav>
                                      </p:tavLst>
                                    </p:anim>
                                    <p:anim calcmode="lin" valueType="num">
                                      <p:cBhvr>
                                        <p:cTn id="29" dur="700" fill="hold"/>
                                        <p:tgtEl>
                                          <p:spTgt spid="14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8" presetID="2" grpId="1" fill="hold">
                                  <p:stCondLst>
                                    <p:cond delay="0"/>
                                  </p:stCondLst>
                                  <p:iterate type="el" backwards="0">
                                    <p:tmAbs val="0"/>
                                  </p:iterate>
                                  <p:childTnLst>
                                    <p:set>
                                      <p:cBhvr>
                                        <p:cTn id="33" fill="hold"/>
                                        <p:tgtEl>
                                          <p:spTgt spid="140">
                                            <p:txEl>
                                              <p:pRg st="4" end="4"/>
                                            </p:txEl>
                                          </p:spTgt>
                                        </p:tgtEl>
                                        <p:attrNameLst>
                                          <p:attrName>style.visibility</p:attrName>
                                        </p:attrNameLst>
                                      </p:cBhvr>
                                      <p:to>
                                        <p:strVal val="visible"/>
                                      </p:to>
                                    </p:set>
                                    <p:anim calcmode="lin" valueType="num">
                                      <p:cBhvr>
                                        <p:cTn id="34" dur="700" fill="hold"/>
                                        <p:tgtEl>
                                          <p:spTgt spid="140">
                                            <p:txEl>
                                              <p:pRg st="4" end="4"/>
                                            </p:txEl>
                                          </p:spTgt>
                                        </p:tgtEl>
                                        <p:attrNameLst>
                                          <p:attrName>ppt_x</p:attrName>
                                        </p:attrNameLst>
                                      </p:cBhvr>
                                      <p:tavLst>
                                        <p:tav tm="0">
                                          <p:val>
                                            <p:strVal val="0-#ppt_w/2"/>
                                          </p:val>
                                        </p:tav>
                                        <p:tav tm="100000">
                                          <p:val>
                                            <p:strVal val="#ppt_x"/>
                                          </p:val>
                                        </p:tav>
                                      </p:tavLst>
                                    </p:anim>
                                    <p:anim calcmode="lin" valueType="num">
                                      <p:cBhvr>
                                        <p:cTn id="35" dur="700" fill="hold"/>
                                        <p:tgtEl>
                                          <p:spTgt spid="14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1" presetID="2" grpId="2" fill="hold">
                                  <p:stCondLst>
                                    <p:cond delay="0"/>
                                  </p:stCondLst>
                                  <p:iterate type="el" backwards="0">
                                    <p:tmAbs val="0"/>
                                  </p:iterate>
                                  <p:childTnLst>
                                    <p:set>
                                      <p:cBhvr>
                                        <p:cTn id="39" fill="hold"/>
                                        <p:tgtEl>
                                          <p:spTgt spid="141"/>
                                        </p:tgtEl>
                                        <p:attrNameLst>
                                          <p:attrName>style.visibility</p:attrName>
                                        </p:attrNameLst>
                                      </p:cBhvr>
                                      <p:to>
                                        <p:strVal val="visible"/>
                                      </p:to>
                                    </p:set>
                                    <p:anim calcmode="lin" valueType="num">
                                      <p:cBhvr>
                                        <p:cTn id="40" dur="800" fill="hold"/>
                                        <p:tgtEl>
                                          <p:spTgt spid="141"/>
                                        </p:tgtEl>
                                        <p:attrNameLst>
                                          <p:attrName>ppt_x</p:attrName>
                                        </p:attrNameLst>
                                      </p:cBhvr>
                                      <p:tavLst>
                                        <p:tav tm="0">
                                          <p:val>
                                            <p:strVal val="#ppt_x"/>
                                          </p:val>
                                        </p:tav>
                                        <p:tav tm="100000">
                                          <p:val>
                                            <p:strVal val="#ppt_x"/>
                                          </p:val>
                                        </p:tav>
                                      </p:tavLst>
                                    </p:anim>
                                    <p:anim calcmode="lin" valueType="num">
                                      <p:cBhvr>
                                        <p:cTn id="41" dur="800" fill="hold"/>
                                        <p:tgtEl>
                                          <p:spTgt spid="141"/>
                                        </p:tgtEl>
                                        <p:attrNameLst>
                                          <p:attrName>ppt_y</p:attrName>
                                        </p:attrNameLst>
                                      </p:cBhvr>
                                      <p:tavLst>
                                        <p:tav tm="0">
                                          <p:val>
                                            <p:strVal val="0-#ppt_h/2"/>
                                          </p:val>
                                        </p:tav>
                                        <p:tav tm="100000">
                                          <p:val>
                                            <p:strVal val="#ppt_y"/>
                                          </p:val>
                                        </p:tav>
                                      </p:tavLst>
                                    </p:anim>
                                  </p:childTnLst>
                                </p:cTn>
                              </p:par>
                            </p:childTnLst>
                          </p:cTn>
                        </p:par>
                        <p:par>
                          <p:cTn id="42" fill="hold">
                            <p:stCondLst>
                              <p:cond delay="800"/>
                            </p:stCondLst>
                            <p:childTnLst>
                              <p:par>
                                <p:cTn id="43" presetClass="entr" nodeType="afterEffect" presetSubtype="1" presetID="2" grpId="3" fill="hold">
                                  <p:stCondLst>
                                    <p:cond delay="0"/>
                                  </p:stCondLst>
                                  <p:iterate type="el" backwards="0">
                                    <p:tmAbs val="0"/>
                                  </p:iterate>
                                  <p:childTnLst>
                                    <p:set>
                                      <p:cBhvr>
                                        <p:cTn id="44" fill="hold"/>
                                        <p:tgtEl>
                                          <p:spTgt spid="142"/>
                                        </p:tgtEl>
                                        <p:attrNameLst>
                                          <p:attrName>style.visibility</p:attrName>
                                        </p:attrNameLst>
                                      </p:cBhvr>
                                      <p:to>
                                        <p:strVal val="visible"/>
                                      </p:to>
                                    </p:set>
                                    <p:anim calcmode="lin" valueType="num">
                                      <p:cBhvr>
                                        <p:cTn id="45" dur="800" fill="hold"/>
                                        <p:tgtEl>
                                          <p:spTgt spid="142"/>
                                        </p:tgtEl>
                                        <p:attrNameLst>
                                          <p:attrName>ppt_x</p:attrName>
                                        </p:attrNameLst>
                                      </p:cBhvr>
                                      <p:tavLst>
                                        <p:tav tm="0">
                                          <p:val>
                                            <p:strVal val="#ppt_x"/>
                                          </p:val>
                                        </p:tav>
                                        <p:tav tm="100000">
                                          <p:val>
                                            <p:strVal val="#ppt_x"/>
                                          </p:val>
                                        </p:tav>
                                      </p:tavLst>
                                    </p:anim>
                                    <p:anim calcmode="lin" valueType="num">
                                      <p:cBhvr>
                                        <p:cTn id="46" dur="800" fill="hold"/>
                                        <p:tgtEl>
                                          <p:spTgt spid="142"/>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8" presetID="2" grpId="4" fill="hold">
                                  <p:stCondLst>
                                    <p:cond delay="0"/>
                                  </p:stCondLst>
                                  <p:iterate type="el" backwards="0">
                                    <p:tmAbs val="0"/>
                                  </p:iterate>
                                  <p:childTnLst>
                                    <p:set>
                                      <p:cBhvr>
                                        <p:cTn id="50" fill="hold"/>
                                        <p:tgtEl>
                                          <p:spTgt spid="143"/>
                                        </p:tgtEl>
                                        <p:attrNameLst>
                                          <p:attrName>style.visibility</p:attrName>
                                        </p:attrNameLst>
                                      </p:cBhvr>
                                      <p:to>
                                        <p:strVal val="visible"/>
                                      </p:to>
                                    </p:set>
                                    <p:anim calcmode="lin" valueType="num">
                                      <p:cBhvr>
                                        <p:cTn id="51" dur="1000" fill="hold"/>
                                        <p:tgtEl>
                                          <p:spTgt spid="143"/>
                                        </p:tgtEl>
                                        <p:attrNameLst>
                                          <p:attrName>ppt_x</p:attrName>
                                        </p:attrNameLst>
                                      </p:cBhvr>
                                      <p:tavLst>
                                        <p:tav tm="0">
                                          <p:val>
                                            <p:strVal val="0-#ppt_w/2"/>
                                          </p:val>
                                        </p:tav>
                                        <p:tav tm="100000">
                                          <p:val>
                                            <p:strVal val="#ppt_x"/>
                                          </p:val>
                                        </p:tav>
                                      </p:tavLst>
                                    </p:anim>
                                    <p:anim calcmode="lin" valueType="num">
                                      <p:cBhvr>
                                        <p:cTn id="52" dur="1000" fill="hold"/>
                                        <p:tgtEl>
                                          <p:spTgt spid="1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 grpId="4"/>
      <p:bldP build="whole" bldLvl="1" animBg="1" rev="0" advAuto="0" spid="141" grpId="2"/>
      <p:bldP build="whole" bldLvl="1" animBg="1" rev="0" advAuto="0" spid="142" grpId="3"/>
      <p:bldP build="p" bldLvl="5" animBg="1" rev="0" advAuto="0" spid="140"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5" name="s-l1000.jpeg" descr="s-l1000.jpeg"/>
          <p:cNvPicPr>
            <a:picLocks noChangeAspect="1"/>
          </p:cNvPicPr>
          <p:nvPr/>
        </p:nvPicPr>
        <p:blipFill>
          <a:blip r:embed="rId2">
            <a:extLst/>
          </a:blip>
          <a:stretch>
            <a:fillRect/>
          </a:stretch>
        </p:blipFill>
        <p:spPr>
          <a:xfrm>
            <a:off x="6671481" y="5004536"/>
            <a:ext cx="5723944" cy="4292959"/>
          </a:xfrm>
          <a:prstGeom prst="rect">
            <a:avLst/>
          </a:prstGeom>
          <a:ln w="12700">
            <a:miter lim="400000"/>
          </a:ln>
        </p:spPr>
      </p:pic>
      <p:pic>
        <p:nvPicPr>
          <p:cNvPr id="146" name="sorghumnotso.jpeg" descr="sorghumnotso.jpeg"/>
          <p:cNvPicPr>
            <a:picLocks noChangeAspect="1"/>
          </p:cNvPicPr>
          <p:nvPr/>
        </p:nvPicPr>
        <p:blipFill>
          <a:blip r:embed="rId3">
            <a:extLst/>
          </a:blip>
          <a:stretch>
            <a:fillRect/>
          </a:stretch>
        </p:blipFill>
        <p:spPr>
          <a:xfrm>
            <a:off x="506272" y="5246015"/>
            <a:ext cx="5723945" cy="3810001"/>
          </a:xfrm>
          <a:prstGeom prst="rect">
            <a:avLst/>
          </a:prstGeom>
          <a:ln w="12700">
            <a:miter lim="400000"/>
          </a:ln>
        </p:spPr>
      </p:pic>
      <p:pic>
        <p:nvPicPr>
          <p:cNvPr id="147" name="fresh-green-wheat-plants-21776807.jpg" descr="fresh-green-wheat-plants-21776807.jpg"/>
          <p:cNvPicPr>
            <a:picLocks noChangeAspect="1"/>
          </p:cNvPicPr>
          <p:nvPr/>
        </p:nvPicPr>
        <p:blipFill>
          <a:blip r:embed="rId4">
            <a:extLst/>
          </a:blip>
          <a:stretch>
            <a:fillRect/>
          </a:stretch>
        </p:blipFill>
        <p:spPr>
          <a:xfrm>
            <a:off x="533591" y="956894"/>
            <a:ext cx="5718575" cy="3810001"/>
          </a:xfrm>
          <a:prstGeom prst="rect">
            <a:avLst/>
          </a:prstGeom>
          <a:ln w="12700">
            <a:miter lim="400000"/>
          </a:ln>
        </p:spPr>
      </p:pic>
      <p:pic>
        <p:nvPicPr>
          <p:cNvPr id="148" name="corn-ears-silks-lo.jpeg" descr="corn-ears-silks-lo.jpeg"/>
          <p:cNvPicPr>
            <a:picLocks noChangeAspect="1"/>
          </p:cNvPicPr>
          <p:nvPr/>
        </p:nvPicPr>
        <p:blipFill>
          <a:blip r:embed="rId5">
            <a:extLst/>
          </a:blip>
          <a:stretch>
            <a:fillRect/>
          </a:stretch>
        </p:blipFill>
        <p:spPr>
          <a:xfrm>
            <a:off x="6654642" y="648670"/>
            <a:ext cx="2779363" cy="4150514"/>
          </a:xfrm>
          <a:prstGeom prst="rect">
            <a:avLst/>
          </a:prstGeom>
          <a:ln w="12700">
            <a:miter lim="400000"/>
          </a:ln>
        </p:spPr>
      </p:pic>
      <p:pic>
        <p:nvPicPr>
          <p:cNvPr id="149" name="15 Corn prop roots.jpeg" descr="15 Corn prop roots.jpeg"/>
          <p:cNvPicPr>
            <a:picLocks noChangeAspect="1"/>
          </p:cNvPicPr>
          <p:nvPr/>
        </p:nvPicPr>
        <p:blipFill>
          <a:blip r:embed="rId6">
            <a:extLst/>
          </a:blip>
          <a:stretch>
            <a:fillRect/>
          </a:stretch>
        </p:blipFill>
        <p:spPr>
          <a:xfrm>
            <a:off x="9613343" y="651776"/>
            <a:ext cx="2779362" cy="4144301"/>
          </a:xfrm>
          <a:prstGeom prst="rect">
            <a:avLst/>
          </a:prstGeom>
          <a:ln w="12700">
            <a:miter lim="400000"/>
          </a:ln>
        </p:spPr>
      </p:pic>
      <p:sp>
        <p:nvSpPr>
          <p:cNvPr id="150" name="Wheat"/>
          <p:cNvSpPr txBox="1"/>
          <p:nvPr/>
        </p:nvSpPr>
        <p:spPr>
          <a:xfrm>
            <a:off x="643339" y="962550"/>
            <a:ext cx="142692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Wheat</a:t>
            </a:r>
          </a:p>
        </p:txBody>
      </p:sp>
      <p:sp>
        <p:nvSpPr>
          <p:cNvPr id="151" name="Sorghum"/>
          <p:cNvSpPr txBox="1"/>
          <p:nvPr/>
        </p:nvSpPr>
        <p:spPr>
          <a:xfrm>
            <a:off x="574962" y="5212150"/>
            <a:ext cx="1973276"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Sorghum</a:t>
            </a:r>
          </a:p>
        </p:txBody>
      </p:sp>
      <p:sp>
        <p:nvSpPr>
          <p:cNvPr id="152" name="Millet"/>
          <p:cNvSpPr txBox="1"/>
          <p:nvPr/>
        </p:nvSpPr>
        <p:spPr>
          <a:xfrm>
            <a:off x="6730124" y="5071350"/>
            <a:ext cx="120655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Millet</a:t>
            </a:r>
          </a:p>
        </p:txBody>
      </p:sp>
      <p:sp>
        <p:nvSpPr>
          <p:cNvPr id="153" name="Corn/ Maize"/>
          <p:cNvSpPr txBox="1"/>
          <p:nvPr/>
        </p:nvSpPr>
        <p:spPr>
          <a:xfrm>
            <a:off x="6627219" y="591350"/>
            <a:ext cx="2611071"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Corn/ Maize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53"/>
                                        </p:tgtEl>
                                        <p:attrNameLst>
                                          <p:attrName>style.visibility</p:attrName>
                                        </p:attrNameLst>
                                      </p:cBhvr>
                                      <p:to>
                                        <p:strVal val="visible"/>
                                      </p:to>
                                    </p:set>
                                    <p:animEffect filter="wipe(left)" transition="in">
                                      <p:cBhvr>
                                        <p:cTn id="7" dur="1000"/>
                                        <p:tgtEl>
                                          <p:spTgt spid="153"/>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150"/>
                                        </p:tgtEl>
                                        <p:attrNameLst>
                                          <p:attrName>style.visibility</p:attrName>
                                        </p:attrNameLst>
                                      </p:cBhvr>
                                      <p:to>
                                        <p:strVal val="visible"/>
                                      </p:to>
                                    </p:set>
                                    <p:animEffect filter="wipe(left)" transition="in">
                                      <p:cBhvr>
                                        <p:cTn id="11" dur="1000"/>
                                        <p:tgtEl>
                                          <p:spTgt spid="150"/>
                                        </p:tgtEl>
                                      </p:cBhvr>
                                    </p:animEffect>
                                  </p:childTnLst>
                                </p:cTn>
                              </p:par>
                            </p:childTnLst>
                          </p:cTn>
                        </p:par>
                        <p:par>
                          <p:cTn id="12" fill="hold">
                            <p:stCondLst>
                              <p:cond delay="2000"/>
                            </p:stCondLst>
                            <p:childTnLst>
                              <p:par>
                                <p:cTn id="13" presetClass="entr" nodeType="afterEffect" presetSubtype="8" presetID="22" grpId="3" fill="hold">
                                  <p:stCondLst>
                                    <p:cond delay="0"/>
                                  </p:stCondLst>
                                  <p:iterate type="el" backwards="0">
                                    <p:tmAbs val="0"/>
                                  </p:iterate>
                                  <p:childTnLst>
                                    <p:set>
                                      <p:cBhvr>
                                        <p:cTn id="14" fill="hold"/>
                                        <p:tgtEl>
                                          <p:spTgt spid="152"/>
                                        </p:tgtEl>
                                        <p:attrNameLst>
                                          <p:attrName>style.visibility</p:attrName>
                                        </p:attrNameLst>
                                      </p:cBhvr>
                                      <p:to>
                                        <p:strVal val="visible"/>
                                      </p:to>
                                    </p:set>
                                    <p:animEffect filter="wipe(left)" transition="in">
                                      <p:cBhvr>
                                        <p:cTn id="15" dur="1000"/>
                                        <p:tgtEl>
                                          <p:spTgt spid="152"/>
                                        </p:tgtEl>
                                      </p:cBhvr>
                                    </p:animEffect>
                                  </p:childTnLst>
                                </p:cTn>
                              </p:par>
                            </p:childTnLst>
                          </p:cTn>
                        </p:par>
                        <p:par>
                          <p:cTn id="16" fill="hold">
                            <p:stCondLst>
                              <p:cond delay="3000"/>
                            </p:stCondLst>
                            <p:childTnLst>
                              <p:par>
                                <p:cTn id="17" presetClass="entr" nodeType="afterEffect" presetSubtype="8" presetID="22" grpId="4" fill="hold">
                                  <p:stCondLst>
                                    <p:cond delay="0"/>
                                  </p:stCondLst>
                                  <p:iterate type="el" backwards="0">
                                    <p:tmAbs val="0"/>
                                  </p:iterate>
                                  <p:childTnLst>
                                    <p:set>
                                      <p:cBhvr>
                                        <p:cTn id="18" fill="hold"/>
                                        <p:tgtEl>
                                          <p:spTgt spid="151"/>
                                        </p:tgtEl>
                                        <p:attrNameLst>
                                          <p:attrName>style.visibility</p:attrName>
                                        </p:attrNameLst>
                                      </p:cBhvr>
                                      <p:to>
                                        <p:strVal val="visible"/>
                                      </p:to>
                                    </p:set>
                                    <p:animEffect filter="wipe(left)" transition="in">
                                      <p:cBhvr>
                                        <p:cTn id="19"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 grpId="4"/>
      <p:bldP build="whole" bldLvl="1" animBg="1" rev="0" advAuto="0" spid="152" grpId="3"/>
      <p:bldP build="whole" bldLvl="1" animBg="1" rev="0" advAuto="0" spid="153" grpId="1"/>
      <p:bldP build="whole" bldLvl="1" animBg="1" rev="0" advAuto="0" spid="150" grpId="2"/>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twig-red-millet-sorghum-grain-buckwheat-millet-rice-wheat-boxes-white-background-71925766.jpg" descr="twig-red-millet-sorghum-grain-buckwheat-millet-rice-wheat-boxes-white-background-71925766.jpg"/>
          <p:cNvPicPr>
            <a:picLocks noChangeAspect="1"/>
          </p:cNvPicPr>
          <p:nvPr/>
        </p:nvPicPr>
        <p:blipFill>
          <a:blip r:embed="rId2">
            <a:extLst/>
          </a:blip>
          <a:stretch>
            <a:fillRect/>
          </a:stretch>
        </p:blipFill>
        <p:spPr>
          <a:xfrm>
            <a:off x="820233" y="110162"/>
            <a:ext cx="11364334" cy="8365898"/>
          </a:xfrm>
          <a:prstGeom prst="rect">
            <a:avLst/>
          </a:prstGeom>
          <a:ln w="12700">
            <a:miter lim="400000"/>
          </a:ln>
        </p:spPr>
      </p:pic>
      <p:sp>
        <p:nvSpPr>
          <p:cNvPr id="156" name="twig red millet, sorghum, grain buckwheat, millet, rice, wheat"/>
          <p:cNvSpPr txBox="1"/>
          <p:nvPr/>
        </p:nvSpPr>
        <p:spPr>
          <a:xfrm>
            <a:off x="2184973" y="8571065"/>
            <a:ext cx="8399498" cy="930555"/>
          </a:xfrm>
          <a:prstGeom prst="rect">
            <a:avLst/>
          </a:prstGeom>
          <a:ln w="25400">
            <a:solidFill>
              <a:srgbClr val="7E8286"/>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a:lvl1pPr>
          </a:lstStyle>
          <a:p>
            <a:pPr/>
            <a:r>
              <a:t>twig red millet, sorghum, grain buckwheat, millet, rice, wheat</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jpeg"/></Relationships>

</file>

<file path=ppt/theme/_rels/theme2.xml.rels><?xml version="1.0" encoding="UTF-8"?>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Harmony">
  <a:themeElements>
    <a:clrScheme name="Harmony">
      <a:dk1>
        <a:srgbClr val="5E5E5E"/>
      </a:dk1>
      <a:lt1>
        <a:srgbClr val="5E0033"/>
      </a:lt1>
      <a:dk2>
        <a:srgbClr val="565F5F"/>
      </a:dk2>
      <a:lt2>
        <a:srgbClr val="C2CBCA"/>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Baskerville"/>
        <a:ea typeface="Baskerville"/>
        <a:cs typeface="Baskerville"/>
      </a:majorFont>
      <a:minorFont>
        <a:latin typeface="Baskerville"/>
        <a:ea typeface="Baskerville"/>
        <a:cs typeface="Baskervill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5">
              <a:hueOff val="85969"/>
              <a:satOff val="-7811"/>
              <a:lumOff val="-38955"/>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Harmony">
  <a:themeElements>
    <a:clrScheme name="Harmony">
      <a:dk1>
        <a:srgbClr val="000000"/>
      </a:dk1>
      <a:lt1>
        <a:srgbClr val="FFFFFF"/>
      </a:lt1>
      <a:dk2>
        <a:srgbClr val="565F5F"/>
      </a:dk2>
      <a:lt2>
        <a:srgbClr val="C2CBCA"/>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Baskerville"/>
        <a:ea typeface="Baskerville"/>
        <a:cs typeface="Baskerville"/>
      </a:majorFont>
      <a:minorFont>
        <a:latin typeface="Baskerville"/>
        <a:ea typeface="Baskerville"/>
        <a:cs typeface="Baskervill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5">
              <a:hueOff val="85969"/>
              <a:satOff val="-7811"/>
              <a:lumOff val="-38955"/>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747730-409B-4F99-9AEA-E16C07E592F4}"/>
</file>

<file path=customXml/itemProps2.xml><?xml version="1.0" encoding="utf-8"?>
<ds:datastoreItem xmlns:ds="http://schemas.openxmlformats.org/officeDocument/2006/customXml" ds:itemID="{45D7454D-DBAE-46D6-B062-7C53D6F9BDD0}"/>
</file>

<file path=customXml/itemProps3.xml><?xml version="1.0" encoding="utf-8"?>
<ds:datastoreItem xmlns:ds="http://schemas.openxmlformats.org/officeDocument/2006/customXml" ds:itemID="{73D5AA7C-0BE7-4C31-99A8-FF4E0CBD2D25}"/>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